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7" r:id="rId2"/>
    <p:sldId id="307" r:id="rId3"/>
    <p:sldId id="359" r:id="rId4"/>
    <p:sldId id="310" r:id="rId5"/>
    <p:sldId id="311" r:id="rId6"/>
    <p:sldId id="312" r:id="rId7"/>
    <p:sldId id="313" r:id="rId8"/>
    <p:sldId id="318" r:id="rId9"/>
    <p:sldId id="319" r:id="rId10"/>
    <p:sldId id="361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30" r:id="rId19"/>
    <p:sldId id="362" r:id="rId20"/>
    <p:sldId id="331" r:id="rId21"/>
    <p:sldId id="332" r:id="rId22"/>
    <p:sldId id="360" r:id="rId23"/>
    <p:sldId id="334" r:id="rId24"/>
    <p:sldId id="335" r:id="rId25"/>
    <p:sldId id="336" r:id="rId26"/>
    <p:sldId id="337" r:id="rId27"/>
    <p:sldId id="339" r:id="rId28"/>
    <p:sldId id="340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8" r:id="rId42"/>
    <p:sldId id="355" r:id="rId43"/>
    <p:sldId id="356" r:id="rId44"/>
    <p:sldId id="35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3"/>
    <p:restoredTop sz="79095" autoAdjust="0"/>
  </p:normalViewPr>
  <p:slideViewPr>
    <p:cSldViewPr snapToGrid="0" snapToObjects="1">
      <p:cViewPr>
        <p:scale>
          <a:sx n="134" d="100"/>
          <a:sy n="134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388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A8D5-8AA8-3941-9AEE-751226174FE1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BE055-F633-6141-BE6B-74058A8B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0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niv1kHnzjk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026">
              <a:defRPr/>
            </a:pP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  <a:endParaRPr lang="en-NZ" u="sng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897026">
              <a:defRPr/>
            </a:pPr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4257" indent="-224257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Welcome</a:t>
            </a:r>
          </a:p>
          <a:p>
            <a:pPr marL="224257" indent="-224257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Introduce presenters</a:t>
            </a:r>
          </a:p>
          <a:p>
            <a:pPr marL="224257" indent="-224257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Invite participants to join you in </a:t>
            </a:r>
            <a:r>
              <a:rPr lang="en-NZ" i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karakia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officially open the session</a:t>
            </a:r>
          </a:p>
          <a:p>
            <a:pPr marL="224257" indent="-224257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of Māori terms for child/children and young person</a:t>
            </a:r>
          </a:p>
          <a:p>
            <a:pPr defTabSz="897026">
              <a:defRPr/>
            </a:pPr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897026">
              <a:defRPr/>
            </a:pP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Setup/preparation:</a:t>
            </a:r>
          </a:p>
          <a:p>
            <a:pPr defTabSz="897026">
              <a:defRPr/>
            </a:pPr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Ensure that for the session you have lots of information on ICA, reading list, financial support, NGO information AND application packs available for participants</a:t>
            </a: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897026">
              <a:defRPr/>
            </a:pP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Housekeeping:</a:t>
            </a:r>
          </a:p>
          <a:p>
            <a:pPr defTabSz="897026">
              <a:defRPr/>
            </a:pPr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Bathrooms, water, coffee and tea</a:t>
            </a: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the fire alarm sounds, we will exit the building through the emergency exits</a:t>
            </a: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there is an earthquake, remain in the room and ‘Drop, Cover, Hold’</a:t>
            </a: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 switch your phones to silent mode</a:t>
            </a: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 respect any person who is talking</a:t>
            </a: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Questions are welcome at any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06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026">
              <a:defRPr/>
            </a:pP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note:</a:t>
            </a:r>
          </a:p>
          <a:p>
            <a:pPr defTabSz="897026">
              <a:defRPr/>
            </a:pPr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our legislation changes are further confirmed, we will update the slides and facilitator notes accordingly.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91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026">
              <a:defRPr/>
            </a:pP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pPr defTabSz="897026">
              <a:defRPr/>
            </a:pPr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Play video by clicking on the image: National Care Standards – 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https://</a:t>
            </a:r>
            <a:r>
              <a:rPr lang="en-NZ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www.youtube.com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NZ" u="sng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watch?v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=fbA2Jg5nbQo</a:t>
            </a:r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5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2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Explain </a:t>
            </a:r>
            <a:r>
              <a:rPr lang="en-NZ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reasons</a:t>
            </a: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Explain </a:t>
            </a:r>
            <a:r>
              <a:rPr lang="en-NZ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issues</a:t>
            </a:r>
          </a:p>
          <a:p>
            <a:pPr marL="168192" indent="-168192">
              <a:buFont typeface="Arial" panose="020B0604020202020204" pitchFamily="34" charset="0"/>
              <a:buChar char="•"/>
            </a:pPr>
            <a:endParaRPr lang="en-NZ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lvl="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Further to point 1: </a:t>
            </a:r>
          </a:p>
          <a:p>
            <a:pPr marL="625392" lvl="3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Legally, they cannot do this until a minimum of 12 days after the birth. </a:t>
            </a:r>
          </a:p>
          <a:p>
            <a:pPr marL="625392" lvl="3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Once consent is signed the social worker will issue the Social Worker’s Approval and the adoptive parents can then take the baby home and start to care for the child.</a:t>
            </a:r>
          </a:p>
          <a:p>
            <a:pPr marL="625392" lvl="3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Within one month, adoptive parents should then make an adoption application to the family court.</a:t>
            </a:r>
          </a:p>
          <a:p>
            <a:pPr marL="1082592" lvl="4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Once the interim order is granted, adoptive applicants will have the role of providing day to day care for the child. </a:t>
            </a:r>
          </a:p>
          <a:p>
            <a:pPr marL="1082592" lvl="4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Once the final order is granted all parenting rights and responsibilities are transferred from birth to adoptive parent(s).</a:t>
            </a:r>
          </a:p>
          <a:p>
            <a:pPr marL="168192" lvl="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Further to point 3: There is often an on-going connection with the birth family and connecting with their culture is encouraged.</a:t>
            </a:r>
          </a:p>
          <a:p>
            <a:pPr marL="168192" lvl="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Further to point 4: This can include the birthmother, birthfather, and your own legal fees e.g. up to three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36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Explain </a:t>
            </a:r>
            <a:r>
              <a:rPr lang="en-NZ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reasons</a:t>
            </a:r>
            <a:r>
              <a:rPr lang="en-NZ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en-NZ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issues</a:t>
            </a:r>
          </a:p>
          <a:p>
            <a:pPr lvl="0"/>
            <a:endParaRPr lang="en-NZ" u="sng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r>
              <a:rPr lang="en-NZ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note:</a:t>
            </a: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Zealand has adoption agreements with 7 countries, and these are the ONLY countries that you can apply to adopt an </a:t>
            </a:r>
            <a:r>
              <a:rPr lang="en-NZ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unknown</a:t>
            </a:r>
            <a:r>
              <a:rPr lang="en-NZ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child from.</a:t>
            </a:r>
          </a:p>
          <a:p>
            <a:pPr marL="168192" lvl="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Intercountry adoption is a lengthy process and matching and wait times vary. It is managed between the Central Authorities of NZ and that Country.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all cases, the adoption must conform with the Hague Convention.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have a choice of who you work with for your assessment: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Oranga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Tamariki: Assessment is free. Costs include medical and psychological reports; legal fees; translating, authenticating documents and all travel costs; some countries also have a set fee.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Adoption First Steps: Fees apply for assessment.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Once your assessment is completed additional documentation and processes can be facilitated by: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Oranga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Tamariki, Inter-country adoption New Zealand, and Compassion for Orphans. 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Oranga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Tamariki do not charge fees for processing.  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should follow up with other organisations as to their costs.</a:t>
            </a:r>
          </a:p>
          <a:p>
            <a:pPr marL="168192" lvl="2" indent="-168192">
              <a:buFont typeface="Arial" panose="020B0604020202020204" pitchFamily="34" charset="0"/>
              <a:buChar char="•"/>
            </a:pPr>
            <a:endParaRPr lang="en-NZ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2"/>
            <a:r>
              <a:rPr lang="en-NZ" u="sng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Additional notes:</a:t>
            </a:r>
          </a:p>
          <a:p>
            <a:pPr marL="168192" lvl="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Children may have been removed from family permanently, abandoned, or voluntarily relinquished. All are in state care, often in an institution or an orphanage.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cannot adopt a child directly from an orphanage. Intercountry adoption is a process. It is managed between the Central Authorities of NZ and the sending Country.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Intercountry adopted children will have experienced disrupted care histories and backgrounds involving separation, loss, abuse and neglect, and are impacted by trauma.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addition to the loss of their family,  and homeland when moving to a new country children have cumulative losses including, orphanage staff and friends, language, and culture.</a:t>
            </a: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Each country has its own requirements of adoptive parents, and their own adoption and legal process.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 are different court or other processes required by each country before the adoption is concluded. These may need to take place in the child’s country of origin.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13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</a:t>
            </a:r>
            <a:r>
              <a:rPr lang="en-NZ" u="sng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endParaRPr lang="en-NZ" u="sng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care for thousands of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tamariki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/children and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rangatahi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/young people to keep them safe and make a positive difference in their lives.</a:t>
            </a: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Any person who is concerned for a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tamaiti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/child, or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rangatahi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/young person can make a report of concern.</a:t>
            </a:r>
          </a:p>
          <a:p>
            <a:pPr marL="168192" lvl="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social worker undertakes an extensive safety assessment for the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tamaiti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/child.</a:t>
            </a: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Wherever possible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tamariki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/children remain in the safe care of their immediate family. When this is not possible extended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whānau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/family options are considered.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55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76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 smtClean="0"/>
              <a:t>Note</a:t>
            </a:r>
          </a:p>
          <a:p>
            <a:r>
              <a:rPr lang="en-NZ" u="none" dirty="0" smtClean="0"/>
              <a:t>Respite</a:t>
            </a:r>
            <a:r>
              <a:rPr lang="en-NZ" u="none" baseline="0" dirty="0" smtClean="0"/>
              <a:t> care works best when it is linked to children’s natural networks – </a:t>
            </a:r>
            <a:r>
              <a:rPr lang="en-NZ" u="none" baseline="0" dirty="0" err="1" smtClean="0"/>
              <a:t>whanau</a:t>
            </a:r>
            <a:r>
              <a:rPr lang="en-NZ" u="none" baseline="0" dirty="0" smtClean="0"/>
              <a:t> and friends</a:t>
            </a:r>
            <a:r>
              <a:rPr lang="en-NZ" u="none" baseline="0" dirty="0"/>
              <a:t> </a:t>
            </a:r>
            <a:r>
              <a:rPr lang="en-NZ" u="none" baseline="0" dirty="0" smtClean="0"/>
              <a:t>– as opposed to strangers who the children don’t really know that well</a:t>
            </a:r>
          </a:p>
          <a:p>
            <a:r>
              <a:rPr lang="en-NZ" u="none" baseline="0" dirty="0" smtClean="0"/>
              <a:t>This came through the EAP report research with children being seen to be moved around to the adults a break with little regard to the children.</a:t>
            </a:r>
          </a:p>
          <a:p>
            <a:endParaRPr lang="en-NZ" u="none" baseline="0" dirty="0" smtClean="0"/>
          </a:p>
          <a:p>
            <a:r>
              <a:rPr lang="en-NZ" u="none" baseline="0" dirty="0" smtClean="0"/>
              <a:t>Therefore using the networks that the children have often works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37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NZ" u="sng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Lorena is 6 years old.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She has been in care since she was 3 years old.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Lorena first came into care she was placed with her maternal grandmother.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Lorena was 5, her grandmother became ill and she was placed in the care of her aunt and uncle.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Whilst in their care, Lorena was abused.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the past 7 months, Lorena has been living with a transitional caregiver whilst the Ministry searched for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whānau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care for her.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Lorena is quiet and reserved, and struggles with making friends. Right now, she is finding it difficult to trust the adults in her life.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Note: “quiet and reserved” - could be personality or internalising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89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026">
              <a:defRPr/>
            </a:pPr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Notes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defTabSz="897026">
              <a:defRPr/>
            </a:pPr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lvl="0" indent="-171450" defTabSz="897026">
              <a:buFont typeface="Arial" panose="020B0604020202020204" pitchFamily="34" charset="0"/>
              <a:buChar char="•"/>
              <a:defRPr/>
            </a:pPr>
            <a:r>
              <a:rPr lang="en-NZ" dirty="0" smtClean="0"/>
              <a:t>Just </a:t>
            </a:r>
            <a:r>
              <a:rPr lang="en-NZ" dirty="0"/>
              <a:t>like if you have other children in the home you need to consider the impact of another child coming into the home and what behaviours your whānau/family would be able to cope with.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 smtClean="0"/>
              <a:t>Voluntary </a:t>
            </a:r>
            <a:r>
              <a:rPr lang="en-NZ" dirty="0"/>
              <a:t>and involuntary – usually if there is a care and protection concern then there would be no family visiting the caregivers home as this may place the child, caregiver and/or family at risk, however with adoption it is a voluntary process and there isn't usually a care and protection component so birth parents and prospective adoptive parents may visit. This would be discussed with the social worker.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NZ" dirty="0"/>
              <a:t>If the child you are caring for becomes available for permanent care, this does not automatically place you as their permanent caregiver. You will be assessed for a different type of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2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026">
              <a:defRPr/>
            </a:pPr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defTabSz="897026">
              <a:defRPr/>
            </a:pPr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 may be questions as to why we start with a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karakia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Ensure you are aware of the reasons we commence with this.</a:t>
            </a: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Remember this is on the OT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94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026">
              <a:defRPr/>
            </a:pP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pPr defTabSz="897026">
              <a:defRPr/>
            </a:pPr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Play video by clicking on the image: https://</a:t>
            </a:r>
            <a:r>
              <a:rPr lang="en-NZ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www.youtube.com/watch?v=NjDf_QEPbsM</a:t>
            </a: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endParaRPr lang="en-NZ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defTabSz="897026">
              <a:buFont typeface="Arial" panose="020B0604020202020204" pitchFamily="34" charset="0"/>
              <a:buNone/>
              <a:defRPr/>
            </a:pPr>
            <a:r>
              <a:rPr lang="en-NZ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Discuss</a:t>
            </a:r>
            <a:r>
              <a:rPr lang="en-NZ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importance of maintaining whanaungatanga and mana tamaiti use the video as a discussion point</a:t>
            </a:r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23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051">
              <a:defRPr/>
            </a:pPr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/>
              <a:t>You will receive a non-taxable foster care allowance (also known as board payment) from the time a child or young person comes into your care.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/>
              <a:t>This is to help you cover the everyday care costs of having a child in your home, such as their food, household costs, general transport and all the other opportunities and experiences you’ll give them as part of your family.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dirty="0"/>
              <a:t>How much you receive is based on the age of the child and is adjusted each year. This will be paid directly into your bank account each fortnight.  </a:t>
            </a:r>
          </a:p>
          <a:p>
            <a:pPr marL="168192" indent="-168192" defTabSz="898051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Explain </a:t>
            </a:r>
            <a:r>
              <a:rPr lang="en-NZ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practical support 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available e.g. respite, training</a:t>
            </a:r>
          </a:p>
          <a:p>
            <a:pPr marL="168192" indent="-168192" defTabSz="898051">
              <a:buFont typeface="Arial" panose="020B0604020202020204" pitchFamily="34" charset="0"/>
              <a:buChar char="•"/>
              <a:defRPr/>
            </a:pPr>
            <a:r>
              <a:rPr lang="en-NZ" u="non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Need to mention other entitlements </a:t>
            </a:r>
            <a:r>
              <a:rPr lang="en-NZ" u="none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set </a:t>
            </a:r>
            <a:r>
              <a:rPr lang="en-NZ" u="non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 grants, travel costs etc.  </a:t>
            </a:r>
            <a:endParaRPr lang="en-NZ" u="none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 defTabSz="898051">
              <a:buFont typeface="Arial" panose="020B0604020202020204" pitchFamily="34" charset="0"/>
              <a:buChar char="•"/>
              <a:defRPr/>
            </a:pPr>
            <a:r>
              <a:rPr lang="en-NZ" u="none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Weave in the Care </a:t>
            </a:r>
            <a:r>
              <a:rPr lang="en-NZ" u="none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Stds</a:t>
            </a:r>
            <a:r>
              <a:rPr lang="en-NZ" u="none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example - support with meeting educational needs and cultural connection – </a:t>
            </a:r>
            <a:r>
              <a:rPr lang="en-NZ" u="none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Stds</a:t>
            </a:r>
            <a:r>
              <a:rPr lang="en-NZ" u="none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62.63 </a:t>
            </a:r>
            <a:r>
              <a:rPr lang="en-NZ" u="none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etc</a:t>
            </a:r>
            <a:r>
              <a:rPr lang="en-NZ" u="none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55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051">
              <a:defRPr/>
            </a:pPr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Note:</a:t>
            </a:r>
          </a:p>
          <a:p>
            <a:pPr defTabSz="898051">
              <a:defRPr/>
            </a:pPr>
            <a:r>
              <a:rPr lang="en-NZ" u="none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Continue</a:t>
            </a:r>
            <a:r>
              <a:rPr lang="en-NZ" u="none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from the previous slide </a:t>
            </a:r>
            <a:endParaRPr lang="en-NZ" u="non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99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051">
              <a:defRPr/>
            </a:pP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pPr marL="168192" indent="-168192" defTabSz="898051">
              <a:buFont typeface="Arial" panose="020B0604020202020204" pitchFamily="34" charset="0"/>
              <a:buChar char="•"/>
              <a:defRPr/>
            </a:pPr>
            <a:r>
              <a:rPr lang="en-NZ" dirty="0"/>
              <a:t>Play video by clicking on the image: 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https://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www.youtube.com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watch?v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=gtQkcSI48fQ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10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Wiremu is 9 years old.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 was 5 years old, with non-accidental injuries by his stepfather. 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he came into care, it was discovered that Wiremu has been living a transient life with his mother and has had very little schooling.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Wiremu is at the developmental level of a 5 year old,</a:t>
            </a:r>
            <a:r>
              <a:rPr lang="en-NZ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has been known to lash out at caregivers and has smashed things around the house when he has become uncontrollable. He has also run away from school on a number of occasions and can be difficult to reason with. 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Wiremu has been living with a caregiver who has made some great progress with him,</a:t>
            </a:r>
            <a:r>
              <a:rPr lang="en-NZ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now at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tending school regularly</a:t>
            </a:r>
            <a:r>
              <a:rPr lang="en-NZ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h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has also joined a soccer club.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Attempts have been made to return Wiremu back to the care of his mum. However, she has not been able to do create a safe home.</a:t>
            </a:r>
          </a:p>
          <a:p>
            <a:pPr marL="165404" indent="-165404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permanent care plan is for Wiremu to be placed with his aunt in Tauranga and the Ministry is currently in the process of working with the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whānau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this to happen.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47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051">
              <a:defRPr/>
            </a:pPr>
            <a:r>
              <a:rPr lang="en-NZ" altLang="en-US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pPr defTabSz="898051">
              <a:defRPr/>
            </a:pPr>
            <a:endParaRPr lang="en-NZ" altLang="en-US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 defTabSz="898051">
              <a:buFont typeface="Arial" panose="020B0604020202020204" pitchFamily="34" charset="0"/>
              <a:buChar char="•"/>
              <a:defRPr/>
            </a:pPr>
            <a:r>
              <a:rPr lang="en-NZ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Explain that they will remain as the caregiver and they are not the parent i.e. guardianship</a:t>
            </a:r>
          </a:p>
          <a:p>
            <a:pPr marL="168192" indent="-168192" defTabSz="898051">
              <a:buFont typeface="Arial" panose="020B0604020202020204" pitchFamily="34" charset="0"/>
              <a:buChar char="•"/>
              <a:defRPr/>
            </a:pPr>
            <a:r>
              <a:rPr lang="en-NZ" alt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Give examples of guardianship 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76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00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lvl="0"/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we do know is that children we work with have encountered a range of experiences BOTH those in care, and those who are adopted.</a:t>
            </a: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trauma may have influenced their development, how they relate to people and behaviour and can  present differently depending on the experiences the child has had.</a:t>
            </a: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considering the world of the child the child will require more time, more engagement, more effort, more intentional responses in order for children to reach and develop meaningful relationships </a:t>
            </a: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is therefore important that you are also given support to help you understand the trauma, brain development, and attachment a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tamaiti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/child whom may stay in your care has experienced which we will cover in Preparing to Care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25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61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endParaRPr lang="en-NZ" u="sng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NZ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Additional 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the overseas police</a:t>
            </a:r>
            <a:r>
              <a:rPr lang="en-NZ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check: </a:t>
            </a:r>
          </a:p>
          <a:p>
            <a:pPr marL="625392" lvl="1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 may be difficulties in getting your overseas police reports, please talk with us</a:t>
            </a:r>
            <a:r>
              <a:rPr lang="en-NZ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about this.</a:t>
            </a:r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 may be some circumstances where an application cannot proceed, 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these include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616706" lvl="3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have current medical issues that may affect your ability to care for a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tamaiti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/child</a:t>
            </a:r>
          </a:p>
          <a:p>
            <a:pPr marL="616706" lvl="3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are pregnant or attempting to become pregnant</a:t>
            </a:r>
          </a:p>
          <a:p>
            <a:pPr marL="616706" lvl="3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have a conviction history in New Zealand or overseas</a:t>
            </a:r>
          </a:p>
          <a:p>
            <a:pPr marL="616706" lvl="3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do not have a separate bedroom for the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tamaiti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/child or 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rangatahi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/young person 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does this work for whanau </a:t>
            </a:r>
          </a:p>
          <a:p>
            <a:pPr marL="168192" lvl="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Before applying, please </a:t>
            </a:r>
            <a:r>
              <a:rPr lang="en-NZ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with one of our</a:t>
            </a:r>
            <a:r>
              <a:rPr lang="en-NZ" baseline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NZ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 workers 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any of these circumstances apply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'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Oranga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' is the wellbeing we want to help the children we work with to have.</a:t>
            </a: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'Tamariki' reminds us that children are descended from greatness. They are born with an inherent mana that can be damaged by abuse and neglect.</a:t>
            </a: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support children, family and whānau to restore their mana, their sense of self, their important connections and relationships, their right to heal and recover, and reach their potential.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80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67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</a:t>
            </a:r>
            <a:r>
              <a:rPr lang="en-NZ" u="sng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to:</a:t>
            </a:r>
          </a:p>
          <a:p>
            <a:endParaRPr lang="en-NZ" u="sng" baseline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Indicate upcoming</a:t>
            </a:r>
            <a:r>
              <a:rPr lang="en-NZ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days</a:t>
            </a:r>
            <a:r>
              <a:rPr lang="en-NZ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that training is provided</a:t>
            </a: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there if a CG cannot make it?</a:t>
            </a:r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29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Explain why more interviews may be needed</a:t>
            </a:r>
          </a:p>
          <a:p>
            <a:pPr marL="168192" indent="-168192">
              <a:buFont typeface="Arial" panose="020B0604020202020204" pitchFamily="34" charset="0"/>
              <a:buChar char="•"/>
            </a:pPr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Permanent Care the social worker will explore with you:</a:t>
            </a:r>
          </a:p>
          <a:p>
            <a:pPr marL="616706" lvl="3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Your knowledge of the effects and impact of trauma</a:t>
            </a:r>
          </a:p>
          <a:p>
            <a:pPr marL="616706" lvl="3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Your understanding of trauma informed parenting strategies</a:t>
            </a:r>
          </a:p>
          <a:p>
            <a:pPr marL="616706" lvl="3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Your support system (some of whom we will also interview)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366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 general information on what approval entails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4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Provide general information on what approval entails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1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21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07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893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187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Before the workshop: Please </a:t>
            </a:r>
            <a:r>
              <a:rPr lang="en-NZ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update</a:t>
            </a:r>
            <a:r>
              <a:rPr lang="en-NZ" b="1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relevant </a:t>
            </a:r>
            <a:r>
              <a:rPr lang="en-NZ" b="1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parts for your site</a:t>
            </a:r>
            <a:endParaRPr lang="en-NZ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5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026">
              <a:defRPr/>
            </a:pP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pPr defTabSz="897026">
              <a:defRPr/>
            </a:pPr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Play video by clicking the image: 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https://www.youtube.com/watch?v=sniv1kHnzjk</a:t>
            </a:r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777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</a:t>
            </a: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lvl="0"/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Being a caregiver or adoptive parent is a life changing decision for both the child and you as a individual, couple or family. It is not always easy, but it is rewarding.</a:t>
            </a:r>
          </a:p>
          <a:p>
            <a:pPr marL="168192" indent="-168192">
              <a:buFont typeface="Arial" panose="020B0604020202020204" pitchFamily="34" charset="0"/>
              <a:buChar char="•"/>
            </a:pPr>
            <a:endPara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897026">
              <a:defRPr/>
            </a:pPr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to:</a:t>
            </a:r>
          </a:p>
          <a:p>
            <a:pPr defTabSz="897026">
              <a:defRPr/>
            </a:pPr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 up and ensure you have answered any questions or concerns participants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844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Facilitator note:</a:t>
            </a:r>
          </a:p>
          <a:p>
            <a:endParaRPr lang="en-NZ" u="sng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68192" indent="-168192">
              <a:buFont typeface="Arial" panose="020B0604020202020204" pitchFamily="34" charset="0"/>
              <a:buChar char="•"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finish play Tina and Dave’s caregiving story</a:t>
            </a:r>
          </a:p>
          <a:p>
            <a:pPr marL="168192" indent="-168192" defTabSz="897026">
              <a:buFont typeface="Arial" panose="020B0604020202020204" pitchFamily="34" charset="0"/>
              <a:buChar char="•"/>
              <a:defRPr/>
            </a:pP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Play video by clicking on the image: https://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www.youtube.com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NZ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watch?v</a:t>
            </a:r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=jatwIE3-VXw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25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 smtClean="0"/>
              <a:t>Note</a:t>
            </a:r>
          </a:p>
          <a:p>
            <a:r>
              <a:rPr lang="en-NZ" dirty="0" smtClean="0"/>
              <a:t>Thanks for coming</a:t>
            </a:r>
          </a:p>
          <a:p>
            <a:r>
              <a:rPr lang="en-NZ" dirty="0" smtClean="0"/>
              <a:t>IN the back of your workbook are list of useful</a:t>
            </a:r>
            <a:r>
              <a:rPr lang="en-NZ" baseline="0" dirty="0" smtClean="0"/>
              <a:t> links </a:t>
            </a:r>
            <a:r>
              <a:rPr lang="en-NZ" baseline="0" smtClean="0"/>
              <a:t>and organisations</a:t>
            </a:r>
          </a:p>
          <a:p>
            <a:endParaRPr lang="en-NZ" dirty="0" smtClean="0"/>
          </a:p>
          <a:p>
            <a:r>
              <a:rPr lang="en-NZ" dirty="0" smtClean="0"/>
              <a:t>Please complete the feedback form and remember to take the work book with you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44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Note</a:t>
            </a:r>
          </a:p>
          <a:p>
            <a:r>
              <a:rPr lang="en-US" u="none" dirty="0" smtClean="0"/>
              <a:t>Please</a:t>
            </a:r>
            <a:r>
              <a:rPr lang="en-US" u="none" baseline="0" dirty="0" smtClean="0"/>
              <a:t> remember to talk about the fact that children have told us they want to maintain connections to their </a:t>
            </a:r>
            <a:r>
              <a:rPr lang="en-US" u="none" baseline="0" dirty="0" err="1" smtClean="0"/>
              <a:t>whanau</a:t>
            </a:r>
            <a:r>
              <a:rPr lang="en-US" u="none" baseline="0" dirty="0" smtClean="0"/>
              <a:t> and culture.</a:t>
            </a:r>
          </a:p>
          <a:p>
            <a:r>
              <a:rPr lang="en-US" u="none" baseline="0" dirty="0" smtClean="0"/>
              <a:t>We also have obligations under Section 7AA of the OT Act.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96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21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Note</a:t>
            </a:r>
          </a:p>
          <a:p>
            <a:r>
              <a:rPr lang="en-US" u="none" dirty="0" smtClean="0"/>
              <a:t>Just</a:t>
            </a:r>
            <a:r>
              <a:rPr lang="en-US" u="none" baseline="0" dirty="0" smtClean="0"/>
              <a:t> explain what the CGRS team does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10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051">
              <a:defRPr/>
            </a:pPr>
            <a:r>
              <a:rPr lang="en-NZ" u="sng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</a:t>
            </a:r>
          </a:p>
          <a:p>
            <a:pPr defTabSz="898051">
              <a:defRPr/>
            </a:pPr>
            <a:r>
              <a:rPr lang="en-NZ" u="none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Just explain</a:t>
            </a:r>
            <a:r>
              <a:rPr lang="en-NZ" u="none" baseline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role of the Adoption Teams</a:t>
            </a:r>
            <a:endParaRPr lang="en-NZ" u="non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79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u="sng" dirty="0" smtClean="0"/>
              <a:t>Note</a:t>
            </a:r>
          </a:p>
          <a:p>
            <a:r>
              <a:rPr lang="en-NZ" u="none" dirty="0" smtClean="0"/>
              <a:t>An</a:t>
            </a:r>
            <a:r>
              <a:rPr lang="en-NZ" u="none" baseline="0" dirty="0" smtClean="0"/>
              <a:t> adoption in the Family Court is needed in order to establish a legal relationship between the child and their intending parents.</a:t>
            </a:r>
          </a:p>
          <a:p>
            <a:r>
              <a:rPr lang="en-NZ" u="none" baseline="0" dirty="0" smtClean="0"/>
              <a:t>The fact that an adoption is needed might be an irritation for the adults; it is really important for the legal security of the child.</a:t>
            </a:r>
            <a:endParaRPr lang="en-NZ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BE055-F633-6141-BE6B-74058A8BC2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7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23DBAE-7407-B540-B704-47D66FF21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88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9CBE19-5CD5-064C-8E36-D3D5482E62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1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F0C48B-CAFB-954C-A1B8-F347E7D44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3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8298A3-93DF-754C-AC6F-043B4B181F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76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181980-1548-0246-8F70-4DF21294C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44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456E4D-7E0E-3243-96DF-8CACD073F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78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C1A8AF-AE8E-EC4F-B93E-2483474ED9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5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322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19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C72402-865A-F148-90DA-1A60718A3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535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13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876BA0-CE44-F941-A377-B8FF8341F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83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159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770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0D43-22A8-A846-85FB-5098CB962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45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2820BA-DA19-2D4E-B147-05C2A7B1A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7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1B0CA5-BEF7-4142-BAC0-CFC59F9A8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9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398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569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8A0A8C-02AA-914A-9943-DF3B70711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1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83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176882-76D1-CA4F-BB92-8928C8DA9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23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8A90A-CDFB-D347-AAFE-8625BE1CD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21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083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13A82D-E74C-BA4F-9329-389000468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40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A8B5C0-C2A3-AE4C-9299-021C2DA628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34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1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032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41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557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A35361-D5E9-EE4F-BA35-F08C0C91D6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7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267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D114E2-DE8A-9444-9192-9AFC908D10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42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251D9B-A157-394D-B854-00AC13848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FF99B7-202C-7448-A104-F485F2ABB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97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D34F4C-2945-E943-A328-CD67EA8834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69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824A06-7BC8-CE47-BE0C-4E223816B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0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B4B176-AF5B-5B47-81AF-4684703239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2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467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A2A5C3-1690-E84E-A259-AE3FD7492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7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FDC75E-87DB-4841-8DA9-DB1A65A1D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90E5FD-17D9-D847-8FEE-123B2882E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6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AD1DF-4D29-8E4F-A5C2-60D832AECE49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78872-5C41-7346-B941-26B4D4EAC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713" r:id="rId18"/>
    <p:sldLayoutId id="2147483708" r:id="rId19"/>
    <p:sldLayoutId id="2147483709" r:id="rId20"/>
    <p:sldLayoutId id="2147483686" r:id="rId21"/>
    <p:sldLayoutId id="2147483711" r:id="rId22"/>
    <p:sldLayoutId id="2147483685" r:id="rId23"/>
    <p:sldLayoutId id="2147483710" r:id="rId24"/>
    <p:sldLayoutId id="2147483687" r:id="rId25"/>
    <p:sldLayoutId id="2147483688" r:id="rId26"/>
    <p:sldLayoutId id="2147483689" r:id="rId27"/>
    <p:sldLayoutId id="2147483690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691" r:id="rId39"/>
    <p:sldLayoutId id="2147483702" r:id="rId40"/>
    <p:sldLayoutId id="2147483703" r:id="rId41"/>
    <p:sldLayoutId id="2147483704" r:id="rId42"/>
    <p:sldLayoutId id="2147483705" r:id="rId43"/>
    <p:sldLayoutId id="2147483706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bA2Jg5nbQ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jDf_QEPbs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tQkcSI48fQ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atwIE3-VXw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niv1kHnzj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1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</p:cNvPr>
          <p:cNvSpPr/>
          <p:nvPr/>
        </p:nvSpPr>
        <p:spPr>
          <a:xfrm>
            <a:off x="723014" y="1205023"/>
            <a:ext cx="7612912" cy="4274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078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7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3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68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4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5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3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6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3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</p:cNvPr>
          <p:cNvSpPr/>
          <p:nvPr/>
        </p:nvSpPr>
        <p:spPr>
          <a:xfrm>
            <a:off x="715926" y="1190847"/>
            <a:ext cx="7641265" cy="4238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76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18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</p:cNvPr>
          <p:cNvSpPr/>
          <p:nvPr/>
        </p:nvSpPr>
        <p:spPr>
          <a:xfrm>
            <a:off x="701749" y="1190847"/>
            <a:ext cx="7641265" cy="4260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35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79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4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29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4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18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3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8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6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9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2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8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4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9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2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2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AB1B58-44BA-9041-85F2-2457A5B8F412}"/>
              </a:ext>
            </a:extLst>
          </p:cNvPr>
          <p:cNvSpPr txBox="1"/>
          <p:nvPr/>
        </p:nvSpPr>
        <p:spPr>
          <a:xfrm>
            <a:off x="3285532" y="3556701"/>
            <a:ext cx="1475654" cy="372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XX XXX XXXX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0933DF-E07E-DB4C-A47B-CF30B987D914}"/>
              </a:ext>
            </a:extLst>
          </p:cNvPr>
          <p:cNvSpPr txBox="1"/>
          <p:nvPr/>
        </p:nvSpPr>
        <p:spPr>
          <a:xfrm>
            <a:off x="2158297" y="4150537"/>
            <a:ext cx="3730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HOURS AND DAYS HERE]</a:t>
            </a:r>
          </a:p>
        </p:txBody>
      </p:sp>
    </p:spTree>
    <p:extLst>
      <p:ext uri="{BB962C8B-B14F-4D97-AF65-F5344CB8AC3E}">
        <p14:creationId xmlns:p14="http://schemas.microsoft.com/office/powerpoint/2010/main" val="351495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</p:cNvPr>
          <p:cNvSpPr/>
          <p:nvPr/>
        </p:nvSpPr>
        <p:spPr>
          <a:xfrm>
            <a:off x="730102" y="1190847"/>
            <a:ext cx="7627089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3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</p:cNvPr>
          <p:cNvSpPr/>
          <p:nvPr/>
        </p:nvSpPr>
        <p:spPr>
          <a:xfrm>
            <a:off x="701749" y="1233377"/>
            <a:ext cx="7655442" cy="4245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828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3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8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00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5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2013</Words>
  <Application>Microsoft Office PowerPoint</Application>
  <PresentationFormat>On-screen Show (4:3)</PresentationFormat>
  <Paragraphs>232</Paragraphs>
  <Slides>44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Robinson</dc:creator>
  <cp:lastModifiedBy>Sara Greig</cp:lastModifiedBy>
  <cp:revision>37</cp:revision>
  <dcterms:created xsi:type="dcterms:W3CDTF">2019-06-13T20:24:20Z</dcterms:created>
  <dcterms:modified xsi:type="dcterms:W3CDTF">2019-06-30T05:37:52Z</dcterms:modified>
</cp:coreProperties>
</file>