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57" r:id="rId7"/>
    <p:sldId id="258" r:id="rId8"/>
    <p:sldId id="259" r:id="rId9"/>
    <p:sldId id="261" r:id="rId10"/>
    <p:sldId id="262" r:id="rId11"/>
    <p:sldId id="264" r:id="rId12"/>
    <p:sldId id="265" r:id="rId13"/>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1EBA10-3541-44DC-9CDD-FAD3FCCD115A}" v="7" dt="2020-05-25T02:05:53.8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168"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F0D86321-1403-484B-896A-3F00A2E54A46}" type="datetimeFigureOut">
              <a:rPr lang="en-NZ" smtClean="0"/>
              <a:t>25/05/2020</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C16F6376-39AC-470F-A596-0EE4168F65D7}" type="slidenum">
              <a:rPr lang="en-NZ" smtClean="0"/>
              <a:t>‹#›</a:t>
            </a:fld>
            <a:endParaRPr lang="en-NZ" dirty="0"/>
          </a:p>
        </p:txBody>
      </p:sp>
    </p:spTree>
    <p:extLst>
      <p:ext uri="{BB962C8B-B14F-4D97-AF65-F5344CB8AC3E}">
        <p14:creationId xmlns:p14="http://schemas.microsoft.com/office/powerpoint/2010/main" val="220919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F0D86321-1403-484B-896A-3F00A2E54A46}" type="datetimeFigureOut">
              <a:rPr lang="en-NZ" smtClean="0"/>
              <a:t>25/05/2020</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C16F6376-39AC-470F-A596-0EE4168F65D7}" type="slidenum">
              <a:rPr lang="en-NZ" smtClean="0"/>
              <a:t>‹#›</a:t>
            </a:fld>
            <a:endParaRPr lang="en-NZ" dirty="0"/>
          </a:p>
        </p:txBody>
      </p:sp>
    </p:spTree>
    <p:extLst>
      <p:ext uri="{BB962C8B-B14F-4D97-AF65-F5344CB8AC3E}">
        <p14:creationId xmlns:p14="http://schemas.microsoft.com/office/powerpoint/2010/main" val="417074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F0D86321-1403-484B-896A-3F00A2E54A46}" type="datetimeFigureOut">
              <a:rPr lang="en-NZ" smtClean="0"/>
              <a:t>25/05/2020</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C16F6376-39AC-470F-A596-0EE4168F65D7}" type="slidenum">
              <a:rPr lang="en-NZ" smtClean="0"/>
              <a:t>‹#›</a:t>
            </a:fld>
            <a:endParaRPr lang="en-NZ" dirty="0"/>
          </a:p>
        </p:txBody>
      </p:sp>
    </p:spTree>
    <p:extLst>
      <p:ext uri="{BB962C8B-B14F-4D97-AF65-F5344CB8AC3E}">
        <p14:creationId xmlns:p14="http://schemas.microsoft.com/office/powerpoint/2010/main" val="186773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F0D86321-1403-484B-896A-3F00A2E54A46}" type="datetimeFigureOut">
              <a:rPr lang="en-NZ" smtClean="0"/>
              <a:t>25/05/2020</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C16F6376-39AC-470F-A596-0EE4168F65D7}" type="slidenum">
              <a:rPr lang="en-NZ" smtClean="0"/>
              <a:t>‹#›</a:t>
            </a:fld>
            <a:endParaRPr lang="en-NZ" dirty="0"/>
          </a:p>
        </p:txBody>
      </p:sp>
    </p:spTree>
    <p:extLst>
      <p:ext uri="{BB962C8B-B14F-4D97-AF65-F5344CB8AC3E}">
        <p14:creationId xmlns:p14="http://schemas.microsoft.com/office/powerpoint/2010/main" val="3970232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6321-1403-484B-896A-3F00A2E54A46}" type="datetimeFigureOut">
              <a:rPr lang="en-NZ" smtClean="0"/>
              <a:t>25/05/2020</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C16F6376-39AC-470F-A596-0EE4168F65D7}" type="slidenum">
              <a:rPr lang="en-NZ" smtClean="0"/>
              <a:t>‹#›</a:t>
            </a:fld>
            <a:endParaRPr lang="en-NZ" dirty="0"/>
          </a:p>
        </p:txBody>
      </p:sp>
    </p:spTree>
    <p:extLst>
      <p:ext uri="{BB962C8B-B14F-4D97-AF65-F5344CB8AC3E}">
        <p14:creationId xmlns:p14="http://schemas.microsoft.com/office/powerpoint/2010/main" val="2251947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F0D86321-1403-484B-896A-3F00A2E54A46}" type="datetimeFigureOut">
              <a:rPr lang="en-NZ" smtClean="0"/>
              <a:t>25/05/2020</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C16F6376-39AC-470F-A596-0EE4168F65D7}" type="slidenum">
              <a:rPr lang="en-NZ" smtClean="0"/>
              <a:t>‹#›</a:t>
            </a:fld>
            <a:endParaRPr lang="en-NZ" dirty="0"/>
          </a:p>
        </p:txBody>
      </p:sp>
    </p:spTree>
    <p:extLst>
      <p:ext uri="{BB962C8B-B14F-4D97-AF65-F5344CB8AC3E}">
        <p14:creationId xmlns:p14="http://schemas.microsoft.com/office/powerpoint/2010/main" val="564735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F0D86321-1403-484B-896A-3F00A2E54A46}" type="datetimeFigureOut">
              <a:rPr lang="en-NZ" smtClean="0"/>
              <a:t>25/05/2020</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C16F6376-39AC-470F-A596-0EE4168F65D7}" type="slidenum">
              <a:rPr lang="en-NZ" smtClean="0"/>
              <a:t>‹#›</a:t>
            </a:fld>
            <a:endParaRPr lang="en-NZ" dirty="0"/>
          </a:p>
        </p:txBody>
      </p:sp>
    </p:spTree>
    <p:extLst>
      <p:ext uri="{BB962C8B-B14F-4D97-AF65-F5344CB8AC3E}">
        <p14:creationId xmlns:p14="http://schemas.microsoft.com/office/powerpoint/2010/main" val="1673580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F0D86321-1403-484B-896A-3F00A2E54A46}" type="datetimeFigureOut">
              <a:rPr lang="en-NZ" smtClean="0"/>
              <a:t>25/05/2020</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C16F6376-39AC-470F-A596-0EE4168F65D7}" type="slidenum">
              <a:rPr lang="en-NZ" smtClean="0"/>
              <a:t>‹#›</a:t>
            </a:fld>
            <a:endParaRPr lang="en-NZ" dirty="0"/>
          </a:p>
        </p:txBody>
      </p:sp>
    </p:spTree>
    <p:extLst>
      <p:ext uri="{BB962C8B-B14F-4D97-AF65-F5344CB8AC3E}">
        <p14:creationId xmlns:p14="http://schemas.microsoft.com/office/powerpoint/2010/main" val="129858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6321-1403-484B-896A-3F00A2E54A46}" type="datetimeFigureOut">
              <a:rPr lang="en-NZ" smtClean="0"/>
              <a:t>25/05/2020</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C16F6376-39AC-470F-A596-0EE4168F65D7}" type="slidenum">
              <a:rPr lang="en-NZ" smtClean="0"/>
              <a:t>‹#›</a:t>
            </a:fld>
            <a:endParaRPr lang="en-NZ" dirty="0"/>
          </a:p>
        </p:txBody>
      </p:sp>
    </p:spTree>
    <p:extLst>
      <p:ext uri="{BB962C8B-B14F-4D97-AF65-F5344CB8AC3E}">
        <p14:creationId xmlns:p14="http://schemas.microsoft.com/office/powerpoint/2010/main" val="1391389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D86321-1403-484B-896A-3F00A2E54A46}" type="datetimeFigureOut">
              <a:rPr lang="en-NZ" smtClean="0"/>
              <a:t>25/05/2020</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C16F6376-39AC-470F-A596-0EE4168F65D7}" type="slidenum">
              <a:rPr lang="en-NZ" smtClean="0"/>
              <a:t>‹#›</a:t>
            </a:fld>
            <a:endParaRPr lang="en-NZ" dirty="0"/>
          </a:p>
        </p:txBody>
      </p:sp>
    </p:spTree>
    <p:extLst>
      <p:ext uri="{BB962C8B-B14F-4D97-AF65-F5344CB8AC3E}">
        <p14:creationId xmlns:p14="http://schemas.microsoft.com/office/powerpoint/2010/main" val="2131344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D86321-1403-484B-896A-3F00A2E54A46}" type="datetimeFigureOut">
              <a:rPr lang="en-NZ" smtClean="0"/>
              <a:t>25/05/2020</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C16F6376-39AC-470F-A596-0EE4168F65D7}" type="slidenum">
              <a:rPr lang="en-NZ" smtClean="0"/>
              <a:t>‹#›</a:t>
            </a:fld>
            <a:endParaRPr lang="en-NZ" dirty="0"/>
          </a:p>
        </p:txBody>
      </p:sp>
    </p:spTree>
    <p:extLst>
      <p:ext uri="{BB962C8B-B14F-4D97-AF65-F5344CB8AC3E}">
        <p14:creationId xmlns:p14="http://schemas.microsoft.com/office/powerpoint/2010/main" val="1205149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6321-1403-484B-896A-3F00A2E54A46}" type="datetimeFigureOut">
              <a:rPr lang="en-NZ" smtClean="0"/>
              <a:t>25/05/2020</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F6376-39AC-470F-A596-0EE4168F65D7}" type="slidenum">
              <a:rPr lang="en-NZ" smtClean="0"/>
              <a:t>‹#›</a:t>
            </a:fld>
            <a:endParaRPr lang="en-NZ" dirty="0"/>
          </a:p>
        </p:txBody>
      </p:sp>
      <p:sp>
        <p:nvSpPr>
          <p:cNvPr id="7" name="MSIPCMContentMarking" descr="{&quot;HashCode&quot;:-1376278113,&quot;Placement&quot;:&quot;Header&quot;}">
            <a:extLst>
              <a:ext uri="{FF2B5EF4-FFF2-40B4-BE49-F238E27FC236}">
                <a16:creationId xmlns:a16="http://schemas.microsoft.com/office/drawing/2014/main" id="{643FD7E9-7571-4240-9B24-CBC3C8AC1754}"/>
              </a:ext>
            </a:extLst>
          </p:cNvPr>
          <p:cNvSpPr txBox="1"/>
          <p:nvPr userDrawn="1"/>
        </p:nvSpPr>
        <p:spPr>
          <a:xfrm>
            <a:off x="3888324" y="0"/>
            <a:ext cx="1367352" cy="330706"/>
          </a:xfrm>
          <a:prstGeom prst="rect">
            <a:avLst/>
          </a:prstGeom>
          <a:noFill/>
        </p:spPr>
        <p:txBody>
          <a:bodyPr vert="horz" wrap="square" lIns="0" tIns="0" rIns="0" bIns="0" rtlCol="0" anchor="ctr" anchorCtr="1">
            <a:spAutoFit/>
          </a:bodyPr>
          <a:lstStyle/>
          <a:p>
            <a:pPr algn="ctr">
              <a:spcBef>
                <a:spcPts val="0"/>
              </a:spcBef>
              <a:spcAft>
                <a:spcPts val="0"/>
              </a:spcAft>
            </a:pPr>
            <a:r>
              <a:rPr lang="en-NZ" sz="1400" dirty="0">
                <a:solidFill>
                  <a:srgbClr val="FF8C00"/>
                </a:solidFill>
                <a:latin typeface="Calibri" panose="020F0502020204030204" pitchFamily="34" charset="0"/>
              </a:rPr>
              <a:t>In-Confidence</a:t>
            </a:r>
          </a:p>
        </p:txBody>
      </p:sp>
    </p:spTree>
    <p:extLst>
      <p:ext uri="{BB962C8B-B14F-4D97-AF65-F5344CB8AC3E}">
        <p14:creationId xmlns:p14="http://schemas.microsoft.com/office/powerpoint/2010/main" val="309223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6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260261"/>
          </a:xfrm>
        </p:spPr>
        <p:txBody>
          <a:bodyPr>
            <a:normAutofit/>
          </a:bodyPr>
          <a:lstStyle/>
          <a:p>
            <a:r>
              <a:rPr lang="en-NZ" sz="4800" dirty="0">
                <a:solidFill>
                  <a:schemeClr val="bg1"/>
                </a:solidFill>
                <a:latin typeface="Impact Mäori" panose="020B0806030902050204" pitchFamily="34" charset="0"/>
              </a:rPr>
              <a:t>Haere Mai ki Tō Tātau Kāinga</a:t>
            </a:r>
            <a:endParaRPr lang="en-NZ" sz="4800" dirty="0">
              <a:solidFill>
                <a:schemeClr val="bg1"/>
              </a:solidFill>
              <a:latin typeface="Impact Mäori" panose="020B0806030902050204" pitchFamily="34" charset="0"/>
              <a:cs typeface="Arabic Typesetting" panose="03020402040406030203" pitchFamily="66" charset="-78"/>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431" y="1628800"/>
            <a:ext cx="5134841" cy="3858466"/>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1841461" y="2996952"/>
            <a:ext cx="5222780" cy="1446550"/>
          </a:xfrm>
          <a:prstGeom prst="rect">
            <a:avLst/>
          </a:prstGeom>
          <a:noFill/>
        </p:spPr>
        <p:txBody>
          <a:bodyPr wrap="square" rtlCol="0">
            <a:spAutoFit/>
          </a:bodyPr>
          <a:lstStyle/>
          <a:p>
            <a:pPr algn="ctr"/>
            <a:r>
              <a:rPr lang="en-NZ" sz="4400" b="1" i="1" dirty="0">
                <a:ln>
                  <a:solidFill>
                    <a:schemeClr val="tx1"/>
                  </a:solidFill>
                </a:ln>
                <a:solidFill>
                  <a:schemeClr val="bg1"/>
                </a:solidFill>
              </a:rPr>
              <a:t>SAMPLE IMAGE</a:t>
            </a:r>
          </a:p>
          <a:p>
            <a:pPr algn="ctr"/>
            <a:r>
              <a:rPr lang="en-NZ" sz="4400" b="1" i="1" dirty="0">
                <a:ln>
                  <a:solidFill>
                    <a:schemeClr val="tx1"/>
                  </a:solidFill>
                </a:ln>
                <a:solidFill>
                  <a:schemeClr val="bg1"/>
                </a:solidFill>
              </a:rPr>
              <a:t>right click to replace</a:t>
            </a:r>
          </a:p>
        </p:txBody>
      </p:sp>
      <p:sp>
        <p:nvSpPr>
          <p:cNvPr id="9" name="Rectangle 8"/>
          <p:cNvSpPr/>
          <p:nvPr/>
        </p:nvSpPr>
        <p:spPr>
          <a:xfrm>
            <a:off x="2627784" y="5661248"/>
            <a:ext cx="3816424" cy="27699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NZ" sz="1200" dirty="0">
                <a:latin typeface="Berlin Sans FB" panose="020E0602020502020306" pitchFamily="34" charset="0"/>
              </a:rPr>
              <a:t>Include a photo of the home or family  in the box above.</a:t>
            </a:r>
          </a:p>
        </p:txBody>
      </p:sp>
    </p:spTree>
    <p:extLst>
      <p:ext uri="{BB962C8B-B14F-4D97-AF65-F5344CB8AC3E}">
        <p14:creationId xmlns:p14="http://schemas.microsoft.com/office/powerpoint/2010/main" val="170693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en-NZ" dirty="0">
                <a:solidFill>
                  <a:schemeClr val="bg1"/>
                </a:solidFill>
                <a:latin typeface="Impact Mäori" panose="020B0806030902050204" pitchFamily="34" charset="0"/>
              </a:rPr>
              <a:t>He Rawe te Tūtaki atu ki a Koe!</a:t>
            </a:r>
          </a:p>
        </p:txBody>
      </p:sp>
      <p:sp>
        <p:nvSpPr>
          <p:cNvPr id="6" name="Rectangle 5"/>
          <p:cNvSpPr/>
          <p:nvPr/>
        </p:nvSpPr>
        <p:spPr>
          <a:xfrm>
            <a:off x="591128" y="4298900"/>
            <a:ext cx="7790871" cy="215443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NZ" sz="1200" dirty="0">
                <a:latin typeface="Berlin Sans FB" panose="020E0602020502020306" pitchFamily="34" charset="0"/>
              </a:rPr>
              <a:t>Include a photo of the caregivers in the box above.</a:t>
            </a:r>
          </a:p>
          <a:p>
            <a:endParaRPr lang="en-NZ" sz="1200" dirty="0">
              <a:latin typeface="Berlin Sans FB" panose="020E0602020502020306" pitchFamily="34" charset="0"/>
            </a:endParaRPr>
          </a:p>
          <a:p>
            <a:r>
              <a:rPr lang="en-NZ" sz="1200" dirty="0">
                <a:latin typeface="Berlin Sans FB" panose="020E0602020502020306" pitchFamily="34" charset="0"/>
              </a:rPr>
              <a:t>In this box, include a short blurb about each of the caregivers: name, occupation, interests, how long they have been caregivers for (if applicable).  </a:t>
            </a:r>
          </a:p>
          <a:p>
            <a:endParaRPr lang="en-NZ" sz="1200" dirty="0">
              <a:latin typeface="Berlin Sans FB" panose="020E0602020502020306" pitchFamily="34" charset="0"/>
            </a:endParaRPr>
          </a:p>
          <a:p>
            <a:r>
              <a:rPr lang="en-NZ" sz="1200" b="1" dirty="0">
                <a:latin typeface="Berlin Sans FB" panose="020E0602020502020306" pitchFamily="34" charset="0"/>
              </a:rPr>
              <a:t>Culture</a:t>
            </a:r>
            <a:r>
              <a:rPr lang="en-NZ" sz="1200" dirty="0">
                <a:latin typeface="Berlin Sans FB" panose="020E0602020502020306" pitchFamily="34" charset="0"/>
              </a:rPr>
              <a:t>: What is the culture of the home? And how may this play a role in the way the family lives?</a:t>
            </a:r>
          </a:p>
          <a:p>
            <a:r>
              <a:rPr lang="en-NZ" sz="1200" b="1" dirty="0">
                <a:latin typeface="Berlin Sans FB" panose="020E0602020502020306" pitchFamily="34" charset="0"/>
              </a:rPr>
              <a:t>Language</a:t>
            </a:r>
            <a:r>
              <a:rPr lang="en-NZ" sz="1200" dirty="0">
                <a:latin typeface="Berlin Sans FB" panose="020E0602020502020306" pitchFamily="34" charset="0"/>
              </a:rPr>
              <a:t>: What language is spoken in the home?</a:t>
            </a:r>
            <a:br>
              <a:rPr lang="en-NZ" sz="1200" dirty="0">
                <a:latin typeface="Berlin Sans FB" panose="020E0602020502020306" pitchFamily="34" charset="0"/>
              </a:rPr>
            </a:br>
            <a:r>
              <a:rPr lang="en-NZ" sz="1200" dirty="0">
                <a:latin typeface="Berlin Sans FB" panose="020E0602020502020306" pitchFamily="34" charset="0"/>
              </a:rPr>
              <a:t>Include the caregivers feelings about the new placement. “We can’t wait to meet you and are happy to have you in our family.”</a:t>
            </a:r>
          </a:p>
          <a:p>
            <a:r>
              <a:rPr lang="en-NZ" sz="1200" dirty="0">
                <a:latin typeface="Berlin Sans FB" panose="020E0602020502020306" pitchFamily="34" charset="0"/>
              </a:rPr>
              <a:t>Tip: One of the most common questions coming from tamariki who have been in care has been ‘Are they kind?’.  If this can be conveyed in this section, it could greatly put the child’s mind at ease</a:t>
            </a:r>
            <a:r>
              <a:rPr lang="en-NZ" sz="1400" dirty="0">
                <a:latin typeface="Berlin Sans FB" panose="020E0602020502020306" pitchFamily="34" charset="0"/>
              </a:rPr>
              <a:t>.</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1425848"/>
            <a:ext cx="4826385" cy="2723232"/>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1941508" y="1844824"/>
            <a:ext cx="5222780" cy="1446550"/>
          </a:xfrm>
          <a:prstGeom prst="rect">
            <a:avLst/>
          </a:prstGeom>
          <a:noFill/>
        </p:spPr>
        <p:txBody>
          <a:bodyPr wrap="square" rtlCol="0">
            <a:spAutoFit/>
          </a:bodyPr>
          <a:lstStyle/>
          <a:p>
            <a:pPr algn="ctr"/>
            <a:r>
              <a:rPr lang="en-NZ" sz="4400" b="1" i="1" dirty="0">
                <a:ln>
                  <a:solidFill>
                    <a:schemeClr val="tx1"/>
                  </a:solidFill>
                </a:ln>
                <a:solidFill>
                  <a:schemeClr val="bg1"/>
                </a:solidFill>
              </a:rPr>
              <a:t>SAMPLE IMAGE</a:t>
            </a:r>
          </a:p>
          <a:p>
            <a:pPr algn="ctr"/>
            <a:r>
              <a:rPr lang="en-NZ" sz="4400" b="1" i="1" dirty="0">
                <a:ln>
                  <a:solidFill>
                    <a:schemeClr val="tx1"/>
                  </a:solidFill>
                </a:ln>
                <a:solidFill>
                  <a:schemeClr val="bg1"/>
                </a:solidFill>
              </a:rPr>
              <a:t>right click to replace</a:t>
            </a:r>
          </a:p>
        </p:txBody>
      </p:sp>
    </p:spTree>
    <p:extLst>
      <p:ext uri="{BB962C8B-B14F-4D97-AF65-F5344CB8AC3E}">
        <p14:creationId xmlns:p14="http://schemas.microsoft.com/office/powerpoint/2010/main" val="3226613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25760"/>
            <a:ext cx="8229600" cy="1143000"/>
          </a:xfrm>
        </p:spPr>
        <p:txBody>
          <a:bodyPr/>
          <a:lstStyle/>
          <a:p>
            <a:r>
              <a:rPr lang="en-NZ" dirty="0">
                <a:solidFill>
                  <a:schemeClr val="bg1"/>
                </a:solidFill>
                <a:latin typeface="Impact Mäori" panose="020B0806030902050204" pitchFamily="34" charset="0"/>
              </a:rPr>
              <a:t>Ko Tō Tātau Kāinga</a:t>
            </a:r>
          </a:p>
        </p:txBody>
      </p:sp>
      <p:sp>
        <p:nvSpPr>
          <p:cNvPr id="6" name="Rectangle 5"/>
          <p:cNvSpPr/>
          <p:nvPr/>
        </p:nvSpPr>
        <p:spPr>
          <a:xfrm>
            <a:off x="591127" y="1340768"/>
            <a:ext cx="7790871" cy="270843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NZ" sz="1200" dirty="0">
                <a:solidFill>
                  <a:schemeClr val="tx1"/>
                </a:solidFill>
                <a:latin typeface="Berlin Sans FB" panose="020E0602020502020306" pitchFamily="34" charset="0"/>
              </a:rPr>
              <a:t>The purpose of this section is to describe the physical environment.  Some commonly asked questions by tamariki are:</a:t>
            </a:r>
          </a:p>
          <a:p>
            <a:endParaRPr lang="en-NZ" sz="1200" dirty="0">
              <a:solidFill>
                <a:schemeClr val="tx1"/>
              </a:solidFill>
              <a:latin typeface="Berlin Sans FB" panose="020E0602020502020306" pitchFamily="34" charset="0"/>
            </a:endParaRPr>
          </a:p>
          <a:p>
            <a:r>
              <a:rPr lang="en-NZ" sz="1200" dirty="0">
                <a:solidFill>
                  <a:schemeClr val="tx1"/>
                </a:solidFill>
                <a:latin typeface="Berlin Sans FB" panose="020E0602020502020306" pitchFamily="34" charset="0"/>
              </a:rPr>
              <a:t>Will I get my own room?  </a:t>
            </a:r>
          </a:p>
          <a:p>
            <a:r>
              <a:rPr lang="en-NZ" sz="1200" dirty="0">
                <a:solidFill>
                  <a:schemeClr val="tx1"/>
                </a:solidFill>
                <a:latin typeface="Berlin Sans FB" panose="020E0602020502020306" pitchFamily="34" charset="0"/>
              </a:rPr>
              <a:t>Will I be able to store my belongings somewhere?</a:t>
            </a:r>
          </a:p>
          <a:p>
            <a:r>
              <a:rPr lang="en-NZ" sz="1200" dirty="0">
                <a:solidFill>
                  <a:schemeClr val="tx1"/>
                </a:solidFill>
                <a:latin typeface="Berlin Sans FB" panose="020E0602020502020306" pitchFamily="34" charset="0"/>
              </a:rPr>
              <a:t>Is there somewhere I can go to be alone?</a:t>
            </a:r>
          </a:p>
          <a:p>
            <a:r>
              <a:rPr lang="en-NZ" sz="1200" dirty="0">
                <a:solidFill>
                  <a:schemeClr val="tx1"/>
                </a:solidFill>
                <a:latin typeface="Berlin Sans FB" panose="020E0602020502020306" pitchFamily="34" charset="0"/>
              </a:rPr>
              <a:t>Is there an upstairs?</a:t>
            </a:r>
          </a:p>
          <a:p>
            <a:r>
              <a:rPr lang="en-NZ" sz="1200" dirty="0">
                <a:solidFill>
                  <a:schemeClr val="tx1"/>
                </a:solidFill>
                <a:latin typeface="Berlin Sans FB" panose="020E0602020502020306" pitchFamily="34" charset="0"/>
              </a:rPr>
              <a:t>Is it warm? Is it clean and dry?</a:t>
            </a:r>
          </a:p>
          <a:p>
            <a:endParaRPr lang="en-NZ" sz="1200" dirty="0">
              <a:solidFill>
                <a:schemeClr val="tx1"/>
              </a:solidFill>
              <a:latin typeface="Berlin Sans FB" panose="020E0602020502020306" pitchFamily="34" charset="0"/>
            </a:endParaRPr>
          </a:p>
          <a:p>
            <a:r>
              <a:rPr lang="en-NZ" sz="1200" dirty="0">
                <a:solidFill>
                  <a:schemeClr val="tx1"/>
                </a:solidFill>
                <a:latin typeface="Berlin Sans FB" panose="020E0602020502020306" pitchFamily="34" charset="0"/>
              </a:rPr>
              <a:t>*Prompts around disability – e.g. if there are wheelchair ramps</a:t>
            </a:r>
          </a:p>
          <a:p>
            <a:endParaRPr lang="en-NZ" sz="1200" dirty="0">
              <a:solidFill>
                <a:schemeClr val="tx1"/>
              </a:solidFill>
              <a:latin typeface="Berlin Sans FB" panose="020E0602020502020306" pitchFamily="34" charset="0"/>
            </a:endParaRPr>
          </a:p>
          <a:p>
            <a:r>
              <a:rPr lang="en-NZ" sz="1200" dirty="0">
                <a:solidFill>
                  <a:schemeClr val="tx1"/>
                </a:solidFill>
                <a:latin typeface="Berlin Sans FB" panose="020E0602020502020306" pitchFamily="34" charset="0"/>
              </a:rPr>
              <a:t>IMPORTANT TO INCLUDE: Tamariki want to know whether the home and community is safe.  Emphasise any elements of safety that the home will provide, e.g. the house is back from the road, quiet at night-time, friendly neighbours.</a:t>
            </a:r>
          </a:p>
          <a:p>
            <a:endParaRPr lang="en-NZ" sz="1200" dirty="0">
              <a:solidFill>
                <a:schemeClr val="tx1"/>
              </a:solidFill>
              <a:latin typeface="Berlin Sans FB" panose="020E0602020502020306" pitchFamily="34" charset="0"/>
            </a:endParaRPr>
          </a:p>
          <a:p>
            <a:r>
              <a:rPr lang="en-NZ" sz="1200" dirty="0">
                <a:solidFill>
                  <a:schemeClr val="tx1"/>
                </a:solidFill>
                <a:latin typeface="Berlin Sans FB" panose="020E0602020502020306" pitchFamily="34" charset="0"/>
              </a:rPr>
              <a:t>In the photo boxes below, include a photo of the home or the child’s room or any other relevant photos.</a:t>
            </a:r>
            <a:endParaRPr lang="en-NZ" sz="1400" dirty="0">
              <a:solidFill>
                <a:srgbClr val="FF0000"/>
              </a:solidFill>
              <a:latin typeface="Berlin Sans FB" panose="020E0602020502020306"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27" y="4331300"/>
            <a:ext cx="3112569" cy="2100984"/>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796" y="4336583"/>
            <a:ext cx="3378202" cy="2025198"/>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467544" y="4554994"/>
            <a:ext cx="3350572" cy="1754326"/>
          </a:xfrm>
          <a:prstGeom prst="rect">
            <a:avLst/>
          </a:prstGeom>
          <a:noFill/>
        </p:spPr>
        <p:txBody>
          <a:bodyPr wrap="square" rtlCol="0">
            <a:spAutoFit/>
          </a:bodyPr>
          <a:lstStyle/>
          <a:p>
            <a:pPr algn="ctr"/>
            <a:r>
              <a:rPr lang="en-NZ" sz="3600" b="1" i="1" dirty="0">
                <a:ln>
                  <a:solidFill>
                    <a:schemeClr val="tx1"/>
                  </a:solidFill>
                </a:ln>
                <a:solidFill>
                  <a:schemeClr val="bg1"/>
                </a:solidFill>
              </a:rPr>
              <a:t>SAMPLE IMAGE</a:t>
            </a:r>
          </a:p>
          <a:p>
            <a:pPr algn="ctr"/>
            <a:r>
              <a:rPr lang="en-NZ" sz="3600" b="1" i="1" dirty="0">
                <a:ln>
                  <a:solidFill>
                    <a:schemeClr val="tx1"/>
                  </a:solidFill>
                </a:ln>
                <a:solidFill>
                  <a:schemeClr val="bg1"/>
                </a:solidFill>
              </a:rPr>
              <a:t>right click to replace</a:t>
            </a:r>
          </a:p>
        </p:txBody>
      </p:sp>
      <p:sp>
        <p:nvSpPr>
          <p:cNvPr id="12" name="TextBox 11"/>
          <p:cNvSpPr txBox="1"/>
          <p:nvPr/>
        </p:nvSpPr>
        <p:spPr>
          <a:xfrm>
            <a:off x="5003796" y="4472019"/>
            <a:ext cx="3350572" cy="1754326"/>
          </a:xfrm>
          <a:prstGeom prst="rect">
            <a:avLst/>
          </a:prstGeom>
          <a:noFill/>
        </p:spPr>
        <p:txBody>
          <a:bodyPr wrap="square" rtlCol="0">
            <a:spAutoFit/>
          </a:bodyPr>
          <a:lstStyle/>
          <a:p>
            <a:pPr algn="ctr"/>
            <a:r>
              <a:rPr lang="en-NZ" sz="3600" b="1" i="1" dirty="0">
                <a:ln>
                  <a:solidFill>
                    <a:schemeClr val="tx1"/>
                  </a:solidFill>
                </a:ln>
                <a:solidFill>
                  <a:schemeClr val="bg1"/>
                </a:solidFill>
              </a:rPr>
              <a:t>SAMPLE IMAGE</a:t>
            </a:r>
          </a:p>
          <a:p>
            <a:pPr algn="ctr"/>
            <a:r>
              <a:rPr lang="en-NZ" sz="3600" b="1" i="1" dirty="0">
                <a:ln>
                  <a:solidFill>
                    <a:schemeClr val="tx1"/>
                  </a:solidFill>
                </a:ln>
                <a:solidFill>
                  <a:schemeClr val="bg1"/>
                </a:solidFill>
              </a:rPr>
              <a:t>right click to replace</a:t>
            </a:r>
          </a:p>
        </p:txBody>
      </p:sp>
    </p:spTree>
    <p:extLst>
      <p:ext uri="{BB962C8B-B14F-4D97-AF65-F5344CB8AC3E}">
        <p14:creationId xmlns:p14="http://schemas.microsoft.com/office/powerpoint/2010/main" val="4102356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lstStyle/>
          <a:p>
            <a:r>
              <a:rPr lang="en-NZ" dirty="0">
                <a:solidFill>
                  <a:schemeClr val="bg1"/>
                </a:solidFill>
                <a:latin typeface="Impact Mäori" panose="020B0806030902050204" pitchFamily="34" charset="0"/>
              </a:rPr>
              <a:t>Ko Wai Mā ka Noho ki Konei?</a:t>
            </a:r>
          </a:p>
        </p:txBody>
      </p:sp>
      <p:sp>
        <p:nvSpPr>
          <p:cNvPr id="9" name="Rectangle 8"/>
          <p:cNvSpPr/>
          <p:nvPr/>
        </p:nvSpPr>
        <p:spPr>
          <a:xfrm>
            <a:off x="669561" y="1120676"/>
            <a:ext cx="7790871" cy="230832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NZ" sz="1200" dirty="0">
                <a:solidFill>
                  <a:schemeClr val="tx1"/>
                </a:solidFill>
                <a:latin typeface="Berlin Sans FB" panose="020E0602020502020306" pitchFamily="34" charset="0"/>
              </a:rPr>
              <a:t>For each other person living in the home (besides the caregivers), include: </a:t>
            </a:r>
          </a:p>
          <a:p>
            <a:endParaRPr lang="en-NZ" sz="1200" dirty="0">
              <a:solidFill>
                <a:schemeClr val="tx1"/>
              </a:solidFill>
              <a:latin typeface="Berlin Sans FB" panose="020E0602020502020306" pitchFamily="34" charset="0"/>
            </a:endParaRPr>
          </a:p>
          <a:p>
            <a:pPr lvl="1">
              <a:buFontTx/>
              <a:buChar char="-"/>
            </a:pPr>
            <a:r>
              <a:rPr lang="en-NZ" sz="1200" dirty="0">
                <a:solidFill>
                  <a:schemeClr val="tx1"/>
                </a:solidFill>
                <a:latin typeface="Berlin Sans FB" panose="020E0602020502020306" pitchFamily="34" charset="0"/>
              </a:rPr>
              <a:t>First name</a:t>
            </a:r>
          </a:p>
          <a:p>
            <a:pPr lvl="1">
              <a:buFontTx/>
              <a:buChar char="-"/>
            </a:pPr>
            <a:r>
              <a:rPr lang="en-NZ" sz="1200" dirty="0">
                <a:solidFill>
                  <a:schemeClr val="tx1"/>
                </a:solidFill>
                <a:latin typeface="Berlin Sans FB" panose="020E0602020502020306" pitchFamily="34" charset="0"/>
              </a:rPr>
              <a:t>Age &amp; gender</a:t>
            </a:r>
          </a:p>
          <a:p>
            <a:pPr lvl="1">
              <a:buFontTx/>
              <a:buChar char="-"/>
            </a:pPr>
            <a:r>
              <a:rPr lang="en-NZ" sz="1200" dirty="0">
                <a:solidFill>
                  <a:schemeClr val="tx1"/>
                </a:solidFill>
                <a:latin typeface="Berlin Sans FB" panose="020E0602020502020306" pitchFamily="34" charset="0"/>
              </a:rPr>
              <a:t>their relationship to the caregiver</a:t>
            </a:r>
          </a:p>
          <a:p>
            <a:pPr lvl="1">
              <a:buFontTx/>
              <a:buChar char="-"/>
            </a:pPr>
            <a:r>
              <a:rPr lang="en-NZ" sz="1200" dirty="0">
                <a:solidFill>
                  <a:schemeClr val="tx1"/>
                </a:solidFill>
                <a:latin typeface="Berlin Sans FB" panose="020E0602020502020306" pitchFamily="34" charset="0"/>
              </a:rPr>
              <a:t>Their interests, sports, hobbies (optional)</a:t>
            </a:r>
          </a:p>
          <a:p>
            <a:pPr lvl="1">
              <a:buFontTx/>
              <a:buChar char="-"/>
            </a:pPr>
            <a:r>
              <a:rPr lang="en-NZ" sz="1200" dirty="0">
                <a:solidFill>
                  <a:schemeClr val="tx1"/>
                </a:solidFill>
                <a:latin typeface="Berlin Sans FB" panose="020E0602020502020306" pitchFamily="34" charset="0"/>
              </a:rPr>
              <a:t>Personality traits (optional)</a:t>
            </a:r>
          </a:p>
          <a:p>
            <a:pPr lvl="1"/>
            <a:endParaRPr lang="en-NZ" sz="1200" dirty="0">
              <a:solidFill>
                <a:schemeClr val="tx1"/>
              </a:solidFill>
              <a:latin typeface="Berlin Sans FB" panose="020E0602020502020306" pitchFamily="34" charset="0"/>
            </a:endParaRPr>
          </a:p>
          <a:p>
            <a:r>
              <a:rPr lang="en-NZ" sz="1200" dirty="0">
                <a:solidFill>
                  <a:schemeClr val="tx1"/>
                </a:solidFill>
                <a:latin typeface="Berlin Sans FB" panose="020E0602020502020306" pitchFamily="34" charset="0"/>
              </a:rPr>
              <a:t>Remember to include any pets!</a:t>
            </a:r>
          </a:p>
          <a:p>
            <a:endParaRPr lang="en-NZ" sz="1200" dirty="0">
              <a:solidFill>
                <a:schemeClr val="tx1"/>
              </a:solidFill>
              <a:latin typeface="Berlin Sans FB" panose="020E0602020502020306" pitchFamily="34" charset="0"/>
            </a:endParaRPr>
          </a:p>
          <a:p>
            <a:r>
              <a:rPr lang="en-NZ" sz="1200" dirty="0">
                <a:solidFill>
                  <a:schemeClr val="tx1"/>
                </a:solidFill>
                <a:latin typeface="Berlin Sans FB" panose="020E0602020502020306" pitchFamily="34" charset="0"/>
              </a:rPr>
              <a:t>In the boxes below, insert a photo of each person living in the home.  Remember to check that the caregiver has asked their permission.</a:t>
            </a:r>
          </a:p>
        </p:txBody>
      </p:sp>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382" r="13723"/>
          <a:stretch/>
        </p:blipFill>
        <p:spPr bwMode="auto">
          <a:xfrm>
            <a:off x="591127" y="3645024"/>
            <a:ext cx="3389746" cy="2663569"/>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258" y="3645024"/>
            <a:ext cx="3780174" cy="2663569"/>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616250" y="4365104"/>
            <a:ext cx="3350572" cy="1754326"/>
          </a:xfrm>
          <a:prstGeom prst="rect">
            <a:avLst/>
          </a:prstGeom>
          <a:noFill/>
        </p:spPr>
        <p:txBody>
          <a:bodyPr wrap="square" rtlCol="0">
            <a:spAutoFit/>
          </a:bodyPr>
          <a:lstStyle/>
          <a:p>
            <a:pPr algn="ctr"/>
            <a:r>
              <a:rPr lang="en-NZ" sz="3600" b="1" i="1" dirty="0">
                <a:ln>
                  <a:solidFill>
                    <a:schemeClr val="tx1"/>
                  </a:solidFill>
                </a:ln>
                <a:solidFill>
                  <a:schemeClr val="bg1"/>
                </a:solidFill>
              </a:rPr>
              <a:t>SAMPLE IMAGE</a:t>
            </a:r>
          </a:p>
          <a:p>
            <a:pPr algn="ctr"/>
            <a:r>
              <a:rPr lang="en-NZ" sz="3600" b="1" i="1" dirty="0">
                <a:ln>
                  <a:solidFill>
                    <a:schemeClr val="tx1"/>
                  </a:solidFill>
                </a:ln>
                <a:solidFill>
                  <a:schemeClr val="bg1"/>
                </a:solidFill>
              </a:rPr>
              <a:t>right click to replace</a:t>
            </a:r>
          </a:p>
        </p:txBody>
      </p:sp>
      <p:sp>
        <p:nvSpPr>
          <p:cNvPr id="14" name="TextBox 13"/>
          <p:cNvSpPr txBox="1"/>
          <p:nvPr/>
        </p:nvSpPr>
        <p:spPr>
          <a:xfrm>
            <a:off x="5004048" y="4365104"/>
            <a:ext cx="3350572" cy="1754326"/>
          </a:xfrm>
          <a:prstGeom prst="rect">
            <a:avLst/>
          </a:prstGeom>
          <a:noFill/>
        </p:spPr>
        <p:txBody>
          <a:bodyPr wrap="square" rtlCol="0">
            <a:spAutoFit/>
          </a:bodyPr>
          <a:lstStyle/>
          <a:p>
            <a:pPr algn="ctr"/>
            <a:r>
              <a:rPr lang="en-NZ" sz="3600" b="1" i="1" dirty="0">
                <a:ln>
                  <a:solidFill>
                    <a:schemeClr val="tx1"/>
                  </a:solidFill>
                </a:ln>
                <a:solidFill>
                  <a:schemeClr val="bg1"/>
                </a:solidFill>
              </a:rPr>
              <a:t>SAMPLE IMAGE</a:t>
            </a:r>
          </a:p>
          <a:p>
            <a:pPr algn="ctr"/>
            <a:r>
              <a:rPr lang="en-NZ" sz="3600" b="1" i="1" dirty="0">
                <a:ln>
                  <a:solidFill>
                    <a:schemeClr val="tx1"/>
                  </a:solidFill>
                </a:ln>
                <a:solidFill>
                  <a:schemeClr val="bg1"/>
                </a:solidFill>
              </a:rPr>
              <a:t>right click to replace</a:t>
            </a:r>
          </a:p>
        </p:txBody>
      </p:sp>
      <p:sp>
        <p:nvSpPr>
          <p:cNvPr id="15" name="Rectangle 14"/>
          <p:cNvSpPr/>
          <p:nvPr/>
        </p:nvSpPr>
        <p:spPr>
          <a:xfrm>
            <a:off x="539552" y="6464369"/>
            <a:ext cx="3476816" cy="27699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NZ" sz="1200" dirty="0">
                <a:latin typeface="Berlin Sans FB" panose="020E0602020502020306" pitchFamily="34" charset="0"/>
              </a:rPr>
              <a:t>Name of the people in the box above</a:t>
            </a:r>
          </a:p>
        </p:txBody>
      </p:sp>
      <p:sp>
        <p:nvSpPr>
          <p:cNvPr id="16" name="Rectangle 15"/>
          <p:cNvSpPr/>
          <p:nvPr/>
        </p:nvSpPr>
        <p:spPr>
          <a:xfrm>
            <a:off x="4831937" y="6443130"/>
            <a:ext cx="3476816" cy="27699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NZ" sz="1200" dirty="0">
                <a:latin typeface="Berlin Sans FB" panose="020E0602020502020306" pitchFamily="34" charset="0"/>
              </a:rPr>
              <a:t>Name of the people (pets!) in the box above</a:t>
            </a:r>
          </a:p>
        </p:txBody>
      </p:sp>
    </p:spTree>
    <p:extLst>
      <p:ext uri="{BB962C8B-B14F-4D97-AF65-F5344CB8AC3E}">
        <p14:creationId xmlns:p14="http://schemas.microsoft.com/office/powerpoint/2010/main" val="331585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t="-44000" b="-44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2195736" y="125760"/>
            <a:ext cx="489654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dirty="0">
                <a:solidFill>
                  <a:schemeClr val="bg1"/>
                </a:solidFill>
                <a:latin typeface="Impact Mäori" panose="020B0806030902050204" pitchFamily="34" charset="0"/>
              </a:rPr>
              <a:t>Ko Ā Tātau Manuhiri</a:t>
            </a:r>
          </a:p>
        </p:txBody>
      </p:sp>
      <p:sp>
        <p:nvSpPr>
          <p:cNvPr id="9" name="Rectangle 8"/>
          <p:cNvSpPr/>
          <p:nvPr/>
        </p:nvSpPr>
        <p:spPr>
          <a:xfrm>
            <a:off x="591127" y="1268760"/>
            <a:ext cx="7790871" cy="267765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NZ" sz="1200" dirty="0">
                <a:solidFill>
                  <a:schemeClr val="tx1"/>
                </a:solidFill>
                <a:latin typeface="Berlin Sans FB" panose="020E0602020502020306" pitchFamily="34" charset="0"/>
              </a:rPr>
              <a:t>Only include this section if it’s relevant.  </a:t>
            </a:r>
          </a:p>
          <a:p>
            <a:endParaRPr lang="en-NZ" sz="1200" dirty="0">
              <a:solidFill>
                <a:schemeClr val="tx1"/>
              </a:solidFill>
              <a:latin typeface="Berlin Sans FB" panose="020E0602020502020306" pitchFamily="34" charset="0"/>
            </a:endParaRPr>
          </a:p>
          <a:p>
            <a:r>
              <a:rPr lang="en-NZ" sz="1200" dirty="0">
                <a:solidFill>
                  <a:schemeClr val="tx1"/>
                </a:solidFill>
                <a:latin typeface="Berlin Sans FB" panose="020E0602020502020306" pitchFamily="34" charset="0"/>
              </a:rPr>
              <a:t>For each person who frequently visits the home, include: </a:t>
            </a:r>
          </a:p>
          <a:p>
            <a:pPr lvl="1">
              <a:buFontTx/>
              <a:buChar char="-"/>
            </a:pPr>
            <a:r>
              <a:rPr lang="en-NZ" sz="1200" dirty="0">
                <a:solidFill>
                  <a:schemeClr val="tx1"/>
                </a:solidFill>
                <a:latin typeface="Berlin Sans FB" panose="020E0602020502020306" pitchFamily="34" charset="0"/>
              </a:rPr>
              <a:t>First name</a:t>
            </a:r>
          </a:p>
          <a:p>
            <a:pPr lvl="1">
              <a:buFontTx/>
              <a:buChar char="-"/>
            </a:pPr>
            <a:r>
              <a:rPr lang="en-NZ" sz="1200" dirty="0">
                <a:solidFill>
                  <a:schemeClr val="tx1"/>
                </a:solidFill>
                <a:latin typeface="Berlin Sans FB" panose="020E0602020502020306" pitchFamily="34" charset="0"/>
              </a:rPr>
              <a:t>Age &amp; gender</a:t>
            </a:r>
          </a:p>
          <a:p>
            <a:pPr lvl="1">
              <a:buFontTx/>
              <a:buChar char="-"/>
            </a:pPr>
            <a:r>
              <a:rPr lang="en-NZ" sz="1200" dirty="0">
                <a:solidFill>
                  <a:schemeClr val="tx1"/>
                </a:solidFill>
                <a:latin typeface="Berlin Sans FB" panose="020E0602020502020306" pitchFamily="34" charset="0"/>
              </a:rPr>
              <a:t>What is their relationship to the caregiver?</a:t>
            </a:r>
          </a:p>
          <a:p>
            <a:pPr lvl="1">
              <a:buFontTx/>
              <a:buChar char="-"/>
            </a:pPr>
            <a:r>
              <a:rPr lang="en-NZ" sz="1200" dirty="0">
                <a:solidFill>
                  <a:schemeClr val="tx1"/>
                </a:solidFill>
                <a:latin typeface="Berlin Sans FB" panose="020E0602020502020306" pitchFamily="34" charset="0"/>
              </a:rPr>
              <a:t>How often they come over? </a:t>
            </a:r>
          </a:p>
          <a:p>
            <a:pPr lvl="1">
              <a:buFontTx/>
              <a:buChar char="-"/>
            </a:pPr>
            <a:r>
              <a:rPr lang="en-NZ" sz="1200" dirty="0">
                <a:solidFill>
                  <a:schemeClr val="tx1"/>
                </a:solidFill>
                <a:latin typeface="Berlin Sans FB" panose="020E0602020502020306" pitchFamily="34" charset="0"/>
              </a:rPr>
              <a:t>How long do they usually stay?</a:t>
            </a:r>
          </a:p>
          <a:p>
            <a:pPr lvl="1"/>
            <a:endParaRPr lang="en-NZ" sz="1200" dirty="0">
              <a:solidFill>
                <a:schemeClr val="tx1"/>
              </a:solidFill>
              <a:latin typeface="Berlin Sans FB" panose="020E0602020502020306" pitchFamily="34" charset="0"/>
            </a:endParaRPr>
          </a:p>
          <a:p>
            <a:r>
              <a:rPr lang="en-NZ" sz="1200" dirty="0">
                <a:solidFill>
                  <a:schemeClr val="tx1"/>
                </a:solidFill>
                <a:latin typeface="Berlin Sans FB" panose="020E0602020502020306" pitchFamily="34" charset="0"/>
              </a:rPr>
              <a:t>Also, include, will the child be allowed to have their friends over?</a:t>
            </a:r>
          </a:p>
          <a:p>
            <a:endParaRPr lang="en-NZ" sz="1200" dirty="0">
              <a:solidFill>
                <a:schemeClr val="tx1"/>
              </a:solidFill>
              <a:latin typeface="Berlin Sans FB" panose="020E0602020502020306" pitchFamily="34" charset="0"/>
            </a:endParaRPr>
          </a:p>
          <a:p>
            <a:r>
              <a:rPr lang="en-NZ" sz="1200" dirty="0">
                <a:solidFill>
                  <a:schemeClr val="tx1"/>
                </a:solidFill>
                <a:latin typeface="Berlin Sans FB" panose="020E0602020502020306" pitchFamily="34" charset="0"/>
              </a:rPr>
              <a:t>In the box below, include photo of any regular visitors.  Remember to check that the caregiver has asked their permission.</a:t>
            </a:r>
          </a:p>
          <a:p>
            <a:endParaRPr lang="en-NZ" sz="1200" i="1" dirty="0">
              <a:solidFill>
                <a:schemeClr val="tx1"/>
              </a:solidFill>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6650" y="4190103"/>
            <a:ext cx="3765550" cy="2119217"/>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2805604" y="4372548"/>
            <a:ext cx="3350572" cy="1754326"/>
          </a:xfrm>
          <a:prstGeom prst="rect">
            <a:avLst/>
          </a:prstGeom>
          <a:noFill/>
        </p:spPr>
        <p:txBody>
          <a:bodyPr wrap="square" rtlCol="0">
            <a:spAutoFit/>
          </a:bodyPr>
          <a:lstStyle/>
          <a:p>
            <a:pPr algn="ctr"/>
            <a:r>
              <a:rPr lang="en-NZ" sz="3600" b="1" i="1" dirty="0">
                <a:ln>
                  <a:solidFill>
                    <a:schemeClr val="tx1"/>
                  </a:solidFill>
                </a:ln>
                <a:solidFill>
                  <a:schemeClr val="bg1"/>
                </a:solidFill>
              </a:rPr>
              <a:t>SAMPLE IMAGE</a:t>
            </a:r>
          </a:p>
          <a:p>
            <a:pPr algn="ctr"/>
            <a:r>
              <a:rPr lang="en-NZ" sz="3600" b="1" i="1" dirty="0">
                <a:ln>
                  <a:solidFill>
                    <a:schemeClr val="tx1"/>
                  </a:solidFill>
                </a:ln>
                <a:solidFill>
                  <a:schemeClr val="bg1"/>
                </a:solidFill>
              </a:rPr>
              <a:t>right click to replace</a:t>
            </a:r>
          </a:p>
        </p:txBody>
      </p:sp>
    </p:spTree>
    <p:extLst>
      <p:ext uri="{BB962C8B-B14F-4D97-AF65-F5344CB8AC3E}">
        <p14:creationId xmlns:p14="http://schemas.microsoft.com/office/powerpoint/2010/main" val="1067225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t="-44000" b="-44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1259632" y="188640"/>
            <a:ext cx="662473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dirty="0">
                <a:solidFill>
                  <a:schemeClr val="bg1"/>
                </a:solidFill>
                <a:latin typeface="Impact Mäori" panose="020B0806030902050204" pitchFamily="34" charset="0"/>
              </a:rPr>
              <a:t>Ko ngā Hātepe o te Whānau</a:t>
            </a:r>
          </a:p>
        </p:txBody>
      </p:sp>
      <p:sp>
        <p:nvSpPr>
          <p:cNvPr id="4" name="Rectangle 3"/>
          <p:cNvSpPr/>
          <p:nvPr/>
        </p:nvSpPr>
        <p:spPr>
          <a:xfrm>
            <a:off x="591127" y="1598228"/>
            <a:ext cx="7790871" cy="34163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NZ" sz="1200" dirty="0">
                <a:solidFill>
                  <a:schemeClr val="tx1"/>
                </a:solidFill>
                <a:latin typeface="Berlin Sans FB" panose="020E0602020502020306" pitchFamily="34" charset="0"/>
              </a:rPr>
              <a:t>This section is where to add the information about the day to day life in the household.  Suggested content based on tamariki insights are:  </a:t>
            </a:r>
          </a:p>
          <a:p>
            <a:endParaRPr lang="en-NZ" sz="1200" dirty="0">
              <a:solidFill>
                <a:schemeClr val="tx1"/>
              </a:solidFill>
              <a:latin typeface="Berlin Sans FB" panose="020E0602020502020306" pitchFamily="34" charset="0"/>
            </a:endParaRPr>
          </a:p>
          <a:p>
            <a:r>
              <a:rPr lang="en-NZ" sz="1200" b="1" dirty="0">
                <a:solidFill>
                  <a:schemeClr val="tx1"/>
                </a:solidFill>
                <a:latin typeface="Berlin Sans FB" panose="020E0602020502020306" pitchFamily="34" charset="0"/>
              </a:rPr>
              <a:t>Routines</a:t>
            </a:r>
          </a:p>
          <a:p>
            <a:r>
              <a:rPr lang="en-NZ" sz="1200" dirty="0">
                <a:solidFill>
                  <a:schemeClr val="tx1"/>
                </a:solidFill>
                <a:latin typeface="Berlin Sans FB" panose="020E0602020502020306" pitchFamily="34" charset="0"/>
              </a:rPr>
              <a:t>What regular activities does the family do?  Suggested examples:</a:t>
            </a:r>
          </a:p>
          <a:p>
            <a:pPr marL="285750" indent="-285750">
              <a:buFont typeface="Arial" panose="020B0604020202020204" pitchFamily="34" charset="0"/>
              <a:buChar char="•"/>
            </a:pPr>
            <a:r>
              <a:rPr lang="en-NZ" sz="1200" dirty="0">
                <a:solidFill>
                  <a:schemeClr val="tx1"/>
                </a:solidFill>
                <a:latin typeface="Berlin Sans FB" panose="020E0602020502020306" pitchFamily="34" charset="0"/>
              </a:rPr>
              <a:t>Here’s how we get ready in the morning (list the routine, especially who will take the child to school) </a:t>
            </a:r>
          </a:p>
          <a:p>
            <a:pPr marL="285750" indent="-285750">
              <a:buFont typeface="Arial" panose="020B0604020202020204" pitchFamily="34" charset="0"/>
              <a:buChar char="•"/>
            </a:pPr>
            <a:r>
              <a:rPr lang="en-NZ" sz="1200" dirty="0">
                <a:solidFill>
                  <a:schemeClr val="tx1"/>
                </a:solidFill>
                <a:latin typeface="Berlin Sans FB" panose="020E0602020502020306" pitchFamily="34" charset="0"/>
              </a:rPr>
              <a:t>We go to Church each week, you can come too if you like, but you don’t have to.  Or, alternately there are churches nearby, if you’d like to go, we are happy to take you or support you.</a:t>
            </a:r>
          </a:p>
          <a:p>
            <a:pPr marL="285750" indent="-285750">
              <a:buFont typeface="Arial" panose="020B0604020202020204" pitchFamily="34" charset="0"/>
              <a:buChar char="•"/>
            </a:pPr>
            <a:r>
              <a:rPr lang="en-NZ" sz="1200" dirty="0">
                <a:solidFill>
                  <a:schemeClr val="tx1"/>
                </a:solidFill>
                <a:latin typeface="Berlin Sans FB" panose="020E0602020502020306" pitchFamily="34" charset="0"/>
              </a:rPr>
              <a:t>We leave a light on in the hallway each night</a:t>
            </a:r>
          </a:p>
          <a:p>
            <a:pPr marL="285750" indent="-285750">
              <a:buFont typeface="Arial" panose="020B0604020202020204" pitchFamily="34" charset="0"/>
              <a:buChar char="•"/>
            </a:pPr>
            <a:r>
              <a:rPr lang="en-NZ" sz="1200" dirty="0">
                <a:solidFill>
                  <a:schemeClr val="tx1"/>
                </a:solidFill>
                <a:latin typeface="Berlin Sans FB" panose="020E0602020502020306" pitchFamily="34" charset="0"/>
              </a:rPr>
              <a:t>The pets sleep outside</a:t>
            </a:r>
          </a:p>
          <a:p>
            <a:pPr marL="285750" indent="-285750">
              <a:buFont typeface="Arial" panose="020B0604020202020204" pitchFamily="34" charset="0"/>
              <a:buChar char="•"/>
            </a:pPr>
            <a:r>
              <a:rPr lang="en-NZ" sz="1200" dirty="0">
                <a:solidFill>
                  <a:schemeClr val="tx1"/>
                </a:solidFill>
                <a:latin typeface="Berlin Sans FB" panose="020E0602020502020306" pitchFamily="34" charset="0"/>
              </a:rPr>
              <a:t>Mealtimes - We eat dinner at the table each night, you may want to include here what kinds of food does the family like to eat?  E.g. we love to get fish and chips on a Friday night.  If you like cooking, you can help or cook a meal for us.</a:t>
            </a:r>
          </a:p>
          <a:p>
            <a:endParaRPr lang="en-NZ" sz="1200" dirty="0">
              <a:solidFill>
                <a:schemeClr val="tx1"/>
              </a:solidFill>
              <a:latin typeface="Berlin Sans FB" panose="020E0602020502020306" pitchFamily="34" charset="0"/>
            </a:endParaRPr>
          </a:p>
          <a:p>
            <a:r>
              <a:rPr lang="en-NZ" sz="1200" b="1" dirty="0">
                <a:solidFill>
                  <a:schemeClr val="tx1"/>
                </a:solidFill>
                <a:latin typeface="Berlin Sans FB" panose="020E0602020502020306" pitchFamily="34" charset="0"/>
              </a:rPr>
              <a:t>The Way We Do Things:</a:t>
            </a:r>
          </a:p>
          <a:p>
            <a:pPr marL="285750" indent="-285750">
              <a:buFontTx/>
              <a:buChar char="-"/>
            </a:pPr>
            <a:r>
              <a:rPr lang="en-NZ" sz="1200" dirty="0">
                <a:solidFill>
                  <a:schemeClr val="tx1"/>
                </a:solidFill>
                <a:latin typeface="Berlin Sans FB" panose="020E0602020502020306" pitchFamily="34" charset="0"/>
              </a:rPr>
              <a:t>E.g. we get our chores finished before any screen time is allowed</a:t>
            </a:r>
          </a:p>
          <a:p>
            <a:pPr marL="285750" indent="-285750">
              <a:buFontTx/>
              <a:buChar char="-"/>
            </a:pPr>
            <a:r>
              <a:rPr lang="en-NZ" sz="1200" dirty="0">
                <a:solidFill>
                  <a:schemeClr val="tx1"/>
                </a:solidFill>
                <a:latin typeface="Berlin Sans FB" panose="020E0602020502020306" pitchFamily="34" charset="0"/>
              </a:rPr>
              <a:t>For teens, include curfews, discipline, levels of independence they will have </a:t>
            </a:r>
          </a:p>
          <a:p>
            <a:pPr marL="285750" indent="-285750">
              <a:buFontTx/>
              <a:buChar char="-"/>
            </a:pPr>
            <a:endParaRPr lang="en-NZ" sz="1200" i="1" dirty="0">
              <a:solidFill>
                <a:schemeClr val="tx1"/>
              </a:solidFill>
              <a:latin typeface="Berlin Sans FB" panose="020E0602020502020306" pitchFamily="34" charset="0"/>
            </a:endParaRPr>
          </a:p>
        </p:txBody>
      </p:sp>
    </p:spTree>
    <p:extLst>
      <p:ext uri="{BB962C8B-B14F-4D97-AF65-F5344CB8AC3E}">
        <p14:creationId xmlns:p14="http://schemas.microsoft.com/office/powerpoint/2010/main" val="3649982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t="-44000" b="-44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2555776" y="188640"/>
            <a:ext cx="388843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dirty="0">
                <a:solidFill>
                  <a:schemeClr val="bg1"/>
                </a:solidFill>
                <a:latin typeface="Impact Mäori" panose="020B0806030902050204" pitchFamily="34" charset="0"/>
              </a:rPr>
              <a:t>Ka aha:</a:t>
            </a:r>
          </a:p>
        </p:txBody>
      </p:sp>
      <p:sp>
        <p:nvSpPr>
          <p:cNvPr id="4" name="Rectangle 3"/>
          <p:cNvSpPr/>
          <p:nvPr/>
        </p:nvSpPr>
        <p:spPr>
          <a:xfrm>
            <a:off x="604556" y="1302003"/>
            <a:ext cx="7790871" cy="489364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NZ" sz="1200" dirty="0">
                <a:solidFill>
                  <a:schemeClr val="tx1"/>
                </a:solidFill>
                <a:latin typeface="Berlin Sans FB" panose="020E0602020502020306" pitchFamily="34" charset="0"/>
              </a:rPr>
              <a:t>This section is to  help alleviate any of the child’s fears, this can be tailored based on the child’s age but some suggested sections are:</a:t>
            </a:r>
          </a:p>
          <a:p>
            <a:endParaRPr lang="en-NZ" sz="1200" dirty="0">
              <a:solidFill>
                <a:schemeClr val="tx1"/>
              </a:solidFill>
              <a:latin typeface="Berlin Sans FB" panose="020E0602020502020306" pitchFamily="34" charset="0"/>
            </a:endParaRPr>
          </a:p>
          <a:p>
            <a:r>
              <a:rPr lang="en-NZ" sz="1200" b="1" dirty="0">
                <a:solidFill>
                  <a:schemeClr val="tx1"/>
                </a:solidFill>
                <a:latin typeface="Berlin Sans FB" panose="020E0602020502020306" pitchFamily="34" charset="0"/>
              </a:rPr>
              <a:t>If I have an accident?</a:t>
            </a:r>
          </a:p>
          <a:p>
            <a:pPr marL="171450" indent="-171450">
              <a:buFontTx/>
              <a:buChar char="-"/>
            </a:pPr>
            <a:r>
              <a:rPr lang="en-NZ" sz="1200" dirty="0">
                <a:solidFill>
                  <a:schemeClr val="tx1"/>
                </a:solidFill>
                <a:latin typeface="Berlin Sans FB" panose="020E0602020502020306" pitchFamily="34" charset="0"/>
              </a:rPr>
              <a:t>e.g. It’s not a problem, just come let us know and we can remake the bed.  We have lots of clean sheets!</a:t>
            </a:r>
          </a:p>
          <a:p>
            <a:pPr marL="171450" indent="-171450">
              <a:buFontTx/>
              <a:buChar char="-"/>
            </a:pPr>
            <a:endParaRPr lang="en-NZ" sz="1200" dirty="0">
              <a:solidFill>
                <a:schemeClr val="tx1"/>
              </a:solidFill>
              <a:latin typeface="Berlin Sans FB" panose="020E0602020502020306" pitchFamily="34" charset="0"/>
            </a:endParaRPr>
          </a:p>
          <a:p>
            <a:r>
              <a:rPr lang="en-NZ" sz="1200" b="1" dirty="0">
                <a:solidFill>
                  <a:schemeClr val="tx1"/>
                </a:solidFill>
                <a:latin typeface="Berlin Sans FB" panose="020E0602020502020306" pitchFamily="34" charset="0"/>
              </a:rPr>
              <a:t>If I have hurt myself or I’m worried about something that’s happened?</a:t>
            </a:r>
          </a:p>
          <a:p>
            <a:r>
              <a:rPr lang="en-NZ" sz="1200" dirty="0">
                <a:solidFill>
                  <a:schemeClr val="tx1"/>
                </a:solidFill>
                <a:latin typeface="Berlin Sans FB" panose="020E0602020502020306" pitchFamily="34" charset="0"/>
              </a:rPr>
              <a:t>-  e.g. Come and tell us, no matter how it’s happened we will sort it out.</a:t>
            </a:r>
          </a:p>
          <a:p>
            <a:endParaRPr lang="en-NZ" sz="1200" dirty="0">
              <a:solidFill>
                <a:schemeClr val="tx1"/>
              </a:solidFill>
              <a:latin typeface="Berlin Sans FB" panose="020E0602020502020306" pitchFamily="34" charset="0"/>
            </a:endParaRPr>
          </a:p>
          <a:p>
            <a:endParaRPr lang="en-NZ" sz="1200" dirty="0">
              <a:solidFill>
                <a:schemeClr val="tx1"/>
              </a:solidFill>
              <a:latin typeface="Berlin Sans FB" panose="020E0602020502020306" pitchFamily="34" charset="0"/>
            </a:endParaRPr>
          </a:p>
          <a:p>
            <a:r>
              <a:rPr lang="en-NZ" sz="1200" b="1" dirty="0">
                <a:solidFill>
                  <a:schemeClr val="tx1"/>
                </a:solidFill>
                <a:latin typeface="Berlin Sans FB" panose="020E0602020502020306" pitchFamily="34" charset="0"/>
              </a:rPr>
              <a:t>If I do something that is not ok or causes concern?</a:t>
            </a:r>
          </a:p>
          <a:p>
            <a:r>
              <a:rPr lang="en-NZ" sz="1200" dirty="0">
                <a:solidFill>
                  <a:schemeClr val="tx1"/>
                </a:solidFill>
                <a:latin typeface="Berlin Sans FB" panose="020E0602020502020306" pitchFamily="34" charset="0"/>
              </a:rPr>
              <a:t>- e.g. We will talk to you about it and work out why it happened together by talking, not by yelling or getting angry.</a:t>
            </a:r>
          </a:p>
          <a:p>
            <a:endParaRPr lang="en-NZ" sz="1200" dirty="0">
              <a:solidFill>
                <a:schemeClr val="tx1"/>
              </a:solidFill>
              <a:latin typeface="Berlin Sans FB" panose="020E0602020502020306" pitchFamily="34" charset="0"/>
            </a:endParaRPr>
          </a:p>
          <a:p>
            <a:r>
              <a:rPr lang="en-NZ" sz="1200" b="1" dirty="0">
                <a:solidFill>
                  <a:schemeClr val="tx1"/>
                </a:solidFill>
                <a:latin typeface="Berlin Sans FB" panose="020E0602020502020306" pitchFamily="34" charset="0"/>
              </a:rPr>
              <a:t>If I get hungry?</a:t>
            </a:r>
          </a:p>
          <a:p>
            <a:r>
              <a:rPr lang="en-NZ" sz="1200" dirty="0">
                <a:solidFill>
                  <a:schemeClr val="tx1"/>
                </a:solidFill>
                <a:latin typeface="Berlin Sans FB" panose="020E0602020502020306" pitchFamily="34" charset="0"/>
              </a:rPr>
              <a:t>- e.g. Just ask and we can get some food together.  We always have plenty of food.</a:t>
            </a:r>
          </a:p>
          <a:p>
            <a:endParaRPr lang="en-NZ" sz="1200" dirty="0">
              <a:solidFill>
                <a:schemeClr val="tx1"/>
              </a:solidFill>
              <a:latin typeface="Berlin Sans FB" panose="020E0602020502020306" pitchFamily="34" charset="0"/>
            </a:endParaRPr>
          </a:p>
          <a:p>
            <a:r>
              <a:rPr lang="en-NZ" sz="1200" b="1" dirty="0">
                <a:solidFill>
                  <a:schemeClr val="tx1"/>
                </a:solidFill>
                <a:latin typeface="Berlin Sans FB" panose="020E0602020502020306" pitchFamily="34" charset="0"/>
              </a:rPr>
              <a:t>If I feel scared at night?</a:t>
            </a:r>
          </a:p>
          <a:p>
            <a:r>
              <a:rPr lang="en-NZ" sz="1200" dirty="0">
                <a:solidFill>
                  <a:schemeClr val="tx1"/>
                </a:solidFill>
                <a:latin typeface="Berlin Sans FB" panose="020E0602020502020306" pitchFamily="34" charset="0"/>
              </a:rPr>
              <a:t>- e.g. It’s ok to feel scared, and it’s normal.  You can have nightlight if that helps. </a:t>
            </a:r>
          </a:p>
          <a:p>
            <a:endParaRPr lang="en-NZ" sz="1200" dirty="0">
              <a:solidFill>
                <a:schemeClr val="tx1"/>
              </a:solidFill>
              <a:latin typeface="Berlin Sans FB" panose="020E0602020502020306" pitchFamily="34" charset="0"/>
            </a:endParaRPr>
          </a:p>
          <a:p>
            <a:r>
              <a:rPr lang="en-NZ" sz="1200" b="1" dirty="0">
                <a:solidFill>
                  <a:schemeClr val="tx1"/>
                </a:solidFill>
                <a:latin typeface="Berlin Sans FB" panose="020E0602020502020306" pitchFamily="34" charset="0"/>
              </a:rPr>
              <a:t>When I miss my family?</a:t>
            </a:r>
          </a:p>
          <a:p>
            <a:pPr marL="171450" indent="-171450">
              <a:buFontTx/>
              <a:buChar char="-"/>
            </a:pPr>
            <a:r>
              <a:rPr lang="en-NZ" sz="1200" dirty="0">
                <a:solidFill>
                  <a:schemeClr val="tx1"/>
                </a:solidFill>
                <a:latin typeface="Berlin Sans FB" panose="020E0602020502020306" pitchFamily="34" charset="0"/>
              </a:rPr>
              <a:t>e.g. We will always listen if you need to talk, we’re always here for you.</a:t>
            </a:r>
          </a:p>
          <a:p>
            <a:pPr marL="171450" indent="-171450">
              <a:buFontTx/>
              <a:buChar char="-"/>
            </a:pPr>
            <a:endParaRPr lang="en-NZ" sz="1200" dirty="0">
              <a:solidFill>
                <a:schemeClr val="tx1"/>
              </a:solidFill>
              <a:latin typeface="Berlin Sans FB" panose="020E0602020502020306" pitchFamily="34" charset="0"/>
            </a:endParaRPr>
          </a:p>
          <a:p>
            <a:r>
              <a:rPr lang="en-NZ" sz="1200" b="1" dirty="0">
                <a:solidFill>
                  <a:schemeClr val="tx1"/>
                </a:solidFill>
                <a:latin typeface="Berlin Sans FB" panose="020E0602020502020306" pitchFamily="34" charset="0"/>
              </a:rPr>
              <a:t>Here are some things we can talk through when you get here:</a:t>
            </a:r>
          </a:p>
          <a:p>
            <a:endParaRPr lang="en-NZ" sz="1200" dirty="0">
              <a:solidFill>
                <a:schemeClr val="tx1"/>
              </a:solidFill>
              <a:latin typeface="Berlin Sans FB" panose="020E0602020502020306" pitchFamily="34" charset="0"/>
            </a:endParaRPr>
          </a:p>
          <a:p>
            <a:pPr marL="171450" indent="-171450">
              <a:buFontTx/>
              <a:buChar char="-"/>
            </a:pPr>
            <a:endParaRPr lang="en-NZ" sz="1200" i="1" dirty="0">
              <a:solidFill>
                <a:schemeClr val="tx1"/>
              </a:solidFill>
            </a:endParaRPr>
          </a:p>
          <a:p>
            <a:endParaRPr lang="en-NZ" sz="1200" i="1" dirty="0">
              <a:solidFill>
                <a:schemeClr val="tx1"/>
              </a:solidFill>
            </a:endParaRPr>
          </a:p>
        </p:txBody>
      </p:sp>
    </p:spTree>
    <p:extLst>
      <p:ext uri="{BB962C8B-B14F-4D97-AF65-F5344CB8AC3E}">
        <p14:creationId xmlns:p14="http://schemas.microsoft.com/office/powerpoint/2010/main" val="298474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t="-44000" b="-44000"/>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827584" y="125760"/>
            <a:ext cx="763284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dirty="0">
                <a:solidFill>
                  <a:schemeClr val="bg1"/>
                </a:solidFill>
                <a:latin typeface="Impact Mäori" panose="020B0806030902050204" pitchFamily="34" charset="0"/>
              </a:rPr>
              <a:t>Ko ngā Mahi Whakangahau!</a:t>
            </a:r>
          </a:p>
        </p:txBody>
      </p:sp>
      <p:sp>
        <p:nvSpPr>
          <p:cNvPr id="8" name="Rectangle 7"/>
          <p:cNvSpPr/>
          <p:nvPr/>
        </p:nvSpPr>
        <p:spPr>
          <a:xfrm>
            <a:off x="591127" y="1196752"/>
            <a:ext cx="7790871" cy="286232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NZ" sz="1200" dirty="0">
                <a:solidFill>
                  <a:schemeClr val="tx1"/>
                </a:solidFill>
                <a:latin typeface="Berlin Sans FB" panose="020E0602020502020306" pitchFamily="34" charset="0"/>
              </a:rPr>
              <a:t>Include in here what the family likes to do for fun, or what activities there are to do in the house or in the neighbourhood.</a:t>
            </a:r>
          </a:p>
          <a:p>
            <a:endParaRPr lang="en-NZ" sz="1200" dirty="0">
              <a:solidFill>
                <a:schemeClr val="tx1"/>
              </a:solidFill>
              <a:latin typeface="Berlin Sans FB" panose="020E0602020502020306" pitchFamily="34" charset="0"/>
            </a:endParaRPr>
          </a:p>
          <a:p>
            <a:r>
              <a:rPr lang="en-NZ" sz="1200" dirty="0">
                <a:solidFill>
                  <a:schemeClr val="tx1"/>
                </a:solidFill>
                <a:latin typeface="Berlin Sans FB" panose="020E0602020502020306" pitchFamily="34" charset="0"/>
              </a:rPr>
              <a:t>Are there toys to play with?</a:t>
            </a:r>
          </a:p>
          <a:p>
            <a:r>
              <a:rPr lang="en-NZ" sz="1200" dirty="0">
                <a:solidFill>
                  <a:schemeClr val="tx1"/>
                </a:solidFill>
                <a:latin typeface="Berlin Sans FB" panose="020E0602020502020306" pitchFamily="34" charset="0"/>
              </a:rPr>
              <a:t>Is there a garden?</a:t>
            </a:r>
          </a:p>
          <a:p>
            <a:endParaRPr lang="en-NZ" sz="1200" dirty="0">
              <a:solidFill>
                <a:schemeClr val="tx1"/>
              </a:solidFill>
              <a:latin typeface="Berlin Sans FB" panose="020E0602020502020306" pitchFamily="34" charset="0"/>
            </a:endParaRPr>
          </a:p>
          <a:p>
            <a:r>
              <a:rPr lang="en-NZ" sz="1200" dirty="0">
                <a:solidFill>
                  <a:schemeClr val="tx1"/>
                </a:solidFill>
                <a:latin typeface="Berlin Sans FB" panose="020E0602020502020306" pitchFamily="34" charset="0"/>
              </a:rPr>
              <a:t>Information on the neighbourhood:</a:t>
            </a:r>
          </a:p>
          <a:p>
            <a:endParaRPr lang="en-NZ" sz="1200" dirty="0">
              <a:solidFill>
                <a:schemeClr val="tx1"/>
              </a:solidFill>
              <a:latin typeface="Berlin Sans FB" panose="020E0602020502020306" pitchFamily="34" charset="0"/>
            </a:endParaRPr>
          </a:p>
          <a:p>
            <a:r>
              <a:rPr lang="en-NZ" sz="1200" dirty="0">
                <a:solidFill>
                  <a:schemeClr val="tx1"/>
                </a:solidFill>
                <a:latin typeface="Berlin Sans FB" panose="020E0602020502020306" pitchFamily="34" charset="0"/>
              </a:rPr>
              <a:t>What is the neighbourhood like (without disclosing the location),i.e. there is a park across the road with a slide, near the marae, pool, library, river, etc)</a:t>
            </a:r>
          </a:p>
          <a:p>
            <a:endParaRPr lang="en-NZ" sz="1200" dirty="0">
              <a:solidFill>
                <a:schemeClr val="tx1"/>
              </a:solidFill>
              <a:latin typeface="Berlin Sans FB" panose="020E0602020502020306" pitchFamily="34" charset="0"/>
            </a:endParaRPr>
          </a:p>
          <a:p>
            <a:r>
              <a:rPr lang="en-NZ" sz="1200" dirty="0">
                <a:solidFill>
                  <a:schemeClr val="tx1"/>
                </a:solidFill>
                <a:latin typeface="Berlin Sans FB" panose="020E0602020502020306" pitchFamily="34" charset="0"/>
              </a:rPr>
              <a:t>Kids want to know, ‘Will I get to have screen time? Is there Wi-Fi?’</a:t>
            </a:r>
          </a:p>
          <a:p>
            <a:endParaRPr lang="en-NZ" sz="1200" dirty="0">
              <a:solidFill>
                <a:schemeClr val="tx1"/>
              </a:solidFill>
              <a:latin typeface="Berlin Sans FB" panose="020E0602020502020306" pitchFamily="34" charset="0"/>
            </a:endParaRPr>
          </a:p>
          <a:p>
            <a:r>
              <a:rPr lang="en-NZ" sz="1200" dirty="0">
                <a:solidFill>
                  <a:schemeClr val="tx1"/>
                </a:solidFill>
                <a:latin typeface="Berlin Sans FB" panose="020E0602020502020306" pitchFamily="34" charset="0"/>
              </a:rPr>
              <a:t>In the below boxes, include photos of the fun things mentioned, e.g. nearby park, toys, garden or any other relevant photos.</a:t>
            </a: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168" y="4221088"/>
            <a:ext cx="3897824" cy="2376264"/>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799947" y="4502747"/>
            <a:ext cx="3350572" cy="1754326"/>
          </a:xfrm>
          <a:prstGeom prst="rect">
            <a:avLst/>
          </a:prstGeom>
          <a:noFill/>
        </p:spPr>
        <p:txBody>
          <a:bodyPr wrap="square" rtlCol="0">
            <a:spAutoFit/>
          </a:bodyPr>
          <a:lstStyle/>
          <a:p>
            <a:pPr algn="ctr"/>
            <a:r>
              <a:rPr lang="en-NZ" sz="3600" b="1" i="1" dirty="0">
                <a:ln>
                  <a:solidFill>
                    <a:schemeClr val="tx1"/>
                  </a:solidFill>
                </a:ln>
                <a:solidFill>
                  <a:schemeClr val="bg1"/>
                </a:solidFill>
              </a:rPr>
              <a:t>SAMPLE IMAGE</a:t>
            </a:r>
          </a:p>
          <a:p>
            <a:pPr algn="ctr"/>
            <a:r>
              <a:rPr lang="en-NZ" sz="3600" b="1" i="1" dirty="0">
                <a:ln>
                  <a:solidFill>
                    <a:schemeClr val="tx1"/>
                  </a:solidFill>
                </a:ln>
                <a:solidFill>
                  <a:schemeClr val="bg1"/>
                </a:solidFill>
              </a:rPr>
              <a:t>right click to replace</a:t>
            </a:r>
          </a:p>
        </p:txBody>
      </p:sp>
      <p:pic>
        <p:nvPicPr>
          <p:cNvPr id="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861" y="4437112"/>
            <a:ext cx="3962209" cy="1754326"/>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5181868" y="4410978"/>
            <a:ext cx="3350572" cy="1754326"/>
          </a:xfrm>
          <a:prstGeom prst="rect">
            <a:avLst/>
          </a:prstGeom>
          <a:noFill/>
        </p:spPr>
        <p:txBody>
          <a:bodyPr wrap="square" rtlCol="0">
            <a:spAutoFit/>
          </a:bodyPr>
          <a:lstStyle/>
          <a:p>
            <a:pPr algn="ctr"/>
            <a:r>
              <a:rPr lang="en-NZ" sz="3600" b="1" i="1" dirty="0">
                <a:ln>
                  <a:solidFill>
                    <a:schemeClr val="tx1"/>
                  </a:solidFill>
                </a:ln>
                <a:solidFill>
                  <a:schemeClr val="bg1"/>
                </a:solidFill>
              </a:rPr>
              <a:t>SAMPLE IMAGE</a:t>
            </a:r>
          </a:p>
          <a:p>
            <a:pPr algn="ctr"/>
            <a:r>
              <a:rPr lang="en-NZ" sz="3600" b="1" i="1" dirty="0">
                <a:ln>
                  <a:solidFill>
                    <a:schemeClr val="tx1"/>
                  </a:solidFill>
                </a:ln>
                <a:solidFill>
                  <a:schemeClr val="bg1"/>
                </a:solidFill>
              </a:rPr>
              <a:t>right click to replace</a:t>
            </a:r>
          </a:p>
        </p:txBody>
      </p:sp>
    </p:spTree>
    <p:extLst>
      <p:ext uri="{BB962C8B-B14F-4D97-AF65-F5344CB8AC3E}">
        <p14:creationId xmlns:p14="http://schemas.microsoft.com/office/powerpoint/2010/main" val="1938006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3759FF7F-E398-4EBC-A8F8-11F14F51E981}"/>
              </a:ext>
            </a:extLst>
          </p:cNvPr>
          <p:cNvSpPr txBox="1">
            <a:spLocks/>
          </p:cNvSpPr>
          <p:nvPr/>
        </p:nvSpPr>
        <p:spPr>
          <a:xfrm>
            <a:off x="1619672" y="188640"/>
            <a:ext cx="612068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sz="4000" dirty="0">
                <a:solidFill>
                  <a:schemeClr val="bg1"/>
                </a:solidFill>
                <a:latin typeface="Impact Mäori"/>
              </a:rPr>
              <a:t>Ngā Whakaaro, Pātai rānei?</a:t>
            </a:r>
          </a:p>
        </p:txBody>
      </p:sp>
      <p:sp>
        <p:nvSpPr>
          <p:cNvPr id="18" name="Rectangle 17">
            <a:extLst>
              <a:ext uri="{FF2B5EF4-FFF2-40B4-BE49-F238E27FC236}">
                <a16:creationId xmlns:a16="http://schemas.microsoft.com/office/drawing/2014/main" id="{7A270087-EA99-408A-96CE-C17277AE6AFA}"/>
              </a:ext>
            </a:extLst>
          </p:cNvPr>
          <p:cNvSpPr/>
          <p:nvPr/>
        </p:nvSpPr>
        <p:spPr>
          <a:xfrm>
            <a:off x="591127" y="1598228"/>
            <a:ext cx="7790871" cy="4339650"/>
          </a:xfrm>
          <a:prstGeom prst="rect">
            <a:avLst/>
          </a:prstGeom>
          <a:ln>
            <a:solidFill>
              <a:schemeClr val="accent4">
                <a:lumMod val="75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p>
            <a:r>
              <a:rPr lang="en-NZ" sz="1200" dirty="0">
                <a:solidFill>
                  <a:schemeClr val="tx1"/>
                </a:solidFill>
                <a:latin typeface="Berlin Sans FB" panose="020E0602020502020306" pitchFamily="34" charset="0"/>
              </a:rPr>
              <a:t>Here is a space for you to write down any questions or things you want to remember to talk about.  This can be a drawing or a list, whatever you like!</a:t>
            </a:r>
          </a:p>
          <a:p>
            <a:pPr marL="171450" indent="-171450">
              <a:buFontTx/>
              <a:buChar char="-"/>
            </a:pPr>
            <a:endParaRPr lang="en-NZ" sz="1200" dirty="0">
              <a:solidFill>
                <a:schemeClr val="tx1"/>
              </a:solidFill>
              <a:latin typeface="Berlin Sans FB" panose="020E0602020502020306" pitchFamily="34" charset="0"/>
            </a:endParaRPr>
          </a:p>
          <a:p>
            <a:endParaRPr lang="en-NZ" sz="1200" i="1" dirty="0">
              <a:solidFill>
                <a:schemeClr val="tx1"/>
              </a:solidFill>
            </a:endParaRPr>
          </a:p>
          <a:p>
            <a:endParaRPr lang="en-NZ" sz="1200" i="1" dirty="0">
              <a:solidFill>
                <a:schemeClr val="tx1"/>
              </a:solidFill>
            </a:endParaRPr>
          </a:p>
          <a:p>
            <a:endParaRPr lang="en-NZ" sz="1200" i="1" dirty="0">
              <a:solidFill>
                <a:schemeClr val="tx1"/>
              </a:solidFill>
            </a:endParaRPr>
          </a:p>
          <a:p>
            <a:endParaRPr lang="en-NZ" sz="1200" i="1" dirty="0">
              <a:solidFill>
                <a:schemeClr val="tx1"/>
              </a:solidFill>
            </a:endParaRPr>
          </a:p>
          <a:p>
            <a:endParaRPr lang="en-NZ" sz="1200" i="1" dirty="0">
              <a:solidFill>
                <a:schemeClr val="tx1"/>
              </a:solidFill>
            </a:endParaRPr>
          </a:p>
          <a:p>
            <a:endParaRPr lang="en-NZ" sz="1200" i="1" dirty="0">
              <a:solidFill>
                <a:schemeClr val="tx1"/>
              </a:solidFill>
            </a:endParaRPr>
          </a:p>
          <a:p>
            <a:endParaRPr lang="en-NZ" sz="1200" i="1" dirty="0">
              <a:solidFill>
                <a:schemeClr val="tx1"/>
              </a:solidFill>
            </a:endParaRPr>
          </a:p>
          <a:p>
            <a:endParaRPr lang="en-NZ" sz="1200" i="1" dirty="0">
              <a:solidFill>
                <a:schemeClr val="tx1"/>
              </a:solidFill>
            </a:endParaRPr>
          </a:p>
          <a:p>
            <a:endParaRPr lang="en-NZ" sz="1200" i="1" dirty="0">
              <a:solidFill>
                <a:schemeClr val="tx1"/>
              </a:solidFill>
            </a:endParaRPr>
          </a:p>
          <a:p>
            <a:endParaRPr lang="en-NZ" sz="1200" i="1" dirty="0">
              <a:solidFill>
                <a:schemeClr val="tx1"/>
              </a:solidFill>
            </a:endParaRPr>
          </a:p>
          <a:p>
            <a:endParaRPr lang="en-NZ" sz="1200" i="1" dirty="0">
              <a:solidFill>
                <a:schemeClr val="tx1"/>
              </a:solidFill>
            </a:endParaRPr>
          </a:p>
          <a:p>
            <a:endParaRPr lang="en-NZ" sz="1200" i="1" dirty="0">
              <a:solidFill>
                <a:schemeClr val="tx1"/>
              </a:solidFill>
            </a:endParaRPr>
          </a:p>
          <a:p>
            <a:endParaRPr lang="en-NZ" sz="1200" i="1" dirty="0">
              <a:solidFill>
                <a:schemeClr val="tx1"/>
              </a:solidFill>
            </a:endParaRPr>
          </a:p>
          <a:p>
            <a:endParaRPr lang="en-NZ" sz="1200" i="1" dirty="0">
              <a:solidFill>
                <a:schemeClr val="tx1"/>
              </a:solidFill>
            </a:endParaRPr>
          </a:p>
          <a:p>
            <a:endParaRPr lang="en-NZ" sz="1200" i="1" dirty="0">
              <a:solidFill>
                <a:schemeClr val="tx1"/>
              </a:solidFill>
            </a:endParaRPr>
          </a:p>
          <a:p>
            <a:endParaRPr lang="en-NZ" sz="1200" i="1" dirty="0">
              <a:solidFill>
                <a:schemeClr val="tx1"/>
              </a:solidFill>
            </a:endParaRPr>
          </a:p>
          <a:p>
            <a:endParaRPr lang="en-NZ" sz="1200" i="1" dirty="0">
              <a:solidFill>
                <a:schemeClr val="tx1"/>
              </a:solidFill>
            </a:endParaRPr>
          </a:p>
          <a:p>
            <a:endParaRPr lang="en-NZ" sz="1200" i="1" dirty="0">
              <a:solidFill>
                <a:schemeClr val="tx1"/>
              </a:solidFill>
            </a:endParaRPr>
          </a:p>
          <a:p>
            <a:endParaRPr lang="en-NZ" sz="1200" i="1" dirty="0">
              <a:solidFill>
                <a:schemeClr val="tx1"/>
              </a:solidFill>
            </a:endParaRPr>
          </a:p>
          <a:p>
            <a:endParaRPr lang="en-NZ" sz="1200" i="1" dirty="0">
              <a:solidFill>
                <a:schemeClr val="tx1"/>
              </a:solidFill>
            </a:endParaRPr>
          </a:p>
        </p:txBody>
      </p:sp>
    </p:spTree>
    <p:extLst>
      <p:ext uri="{BB962C8B-B14F-4D97-AF65-F5344CB8AC3E}">
        <p14:creationId xmlns:p14="http://schemas.microsoft.com/office/powerpoint/2010/main" val="2105249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595F076B16E40469FB7D6AC789519DA" ma:contentTypeVersion="12" ma:contentTypeDescription="Create a new document." ma:contentTypeScope="" ma:versionID="edec3a2d6aede1a4166bdb79bea386c0">
  <xsd:schema xmlns:xsd="http://www.w3.org/2001/XMLSchema" xmlns:xs="http://www.w3.org/2001/XMLSchema" xmlns:p="http://schemas.microsoft.com/office/2006/metadata/properties" xmlns:ns2="0166a6cc-ec3c-4ca8-b071-d5b154ddccb2" xmlns:ns3="56f45746-0d3a-474f-90e7-17ff1bd662b4" targetNamespace="http://schemas.microsoft.com/office/2006/metadata/properties" ma:root="true" ma:fieldsID="dfbadb8502d6ce73d511acdc3849e8d8" ns2:_="" ns3:_="">
    <xsd:import namespace="0166a6cc-ec3c-4ca8-b071-d5b154ddccb2"/>
    <xsd:import namespace="56f45746-0d3a-474f-90e7-17ff1bd662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Location" minOccurs="0"/>
                <xsd:element ref="ns2:MediaServiceOCR"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66a6cc-ec3c-4ca8-b071-d5b154ddcc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f45746-0d3a-474f-90e7-17ff1bd662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BD4215-7C07-4C1C-8BBB-91EC54A40160}">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0166a6cc-ec3c-4ca8-b071-d5b154ddccb2"/>
    <ds:schemaRef ds:uri="56f45746-0d3a-474f-90e7-17ff1bd662b4"/>
    <ds:schemaRef ds:uri="http://www.w3.org/XML/1998/namespace"/>
    <ds:schemaRef ds:uri="http://purl.org/dc/dcmitype/"/>
  </ds:schemaRefs>
</ds:datastoreItem>
</file>

<file path=customXml/itemProps2.xml><?xml version="1.0" encoding="utf-8"?>
<ds:datastoreItem xmlns:ds="http://schemas.openxmlformats.org/officeDocument/2006/customXml" ds:itemID="{47D60148-FCC3-4CA8-97CB-48C7A4CFE001}">
  <ds:schemaRefs>
    <ds:schemaRef ds:uri="http://schemas.microsoft.com/sharepoint/v3/contenttype/forms"/>
  </ds:schemaRefs>
</ds:datastoreItem>
</file>

<file path=customXml/itemProps3.xml><?xml version="1.0" encoding="utf-8"?>
<ds:datastoreItem xmlns:ds="http://schemas.openxmlformats.org/officeDocument/2006/customXml" ds:itemID="{E4E3DC62-DE50-48E7-9CFB-B8FCC9BE9A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66a6cc-ec3c-4ca8-b071-d5b154ddccb2"/>
    <ds:schemaRef ds:uri="56f45746-0d3a-474f-90e7-17ff1bd662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1741</TotalTime>
  <Words>1120</Words>
  <Application>Microsoft Office PowerPoint</Application>
  <PresentationFormat>On-screen Show (4:3)</PresentationFormat>
  <Paragraphs>141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Impact Mäori</vt:lpstr>
      <vt:lpstr>Arial</vt:lpstr>
      <vt:lpstr>Berlin Sans FB</vt:lpstr>
      <vt:lpstr>Calibri</vt:lpstr>
      <vt:lpstr>Office Theme</vt:lpstr>
      <vt:lpstr>Haere Mai ki Tō Tātau Kāinga</vt:lpstr>
      <vt:lpstr>He Rawe te Tūtaki atu ki a Koe!</vt:lpstr>
      <vt:lpstr>Ko Tō Tātau Kāinga</vt:lpstr>
      <vt:lpstr>Ko Wai Mā ka Noho ki Konei?</vt:lpstr>
      <vt:lpstr>PowerPoint Presentation</vt:lpstr>
      <vt:lpstr>PowerPoint Presentation</vt:lpstr>
      <vt:lpstr>PowerPoint Presentation</vt:lpstr>
      <vt:lpstr>PowerPoint Presentation</vt:lpstr>
      <vt:lpstr>PowerPoint Presentation</vt:lpstr>
    </vt:vector>
  </TitlesOfParts>
  <Company>Ministry of Social Development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Family</dc:title>
  <dc:creator>Heather MacDonald</dc:creator>
  <cp:lastModifiedBy>Janna HolbrookeRoach</cp:lastModifiedBy>
  <cp:revision>51</cp:revision>
  <cp:lastPrinted>2019-06-16T23:59:21Z</cp:lastPrinted>
  <dcterms:created xsi:type="dcterms:W3CDTF">2019-05-16T02:40:12Z</dcterms:created>
  <dcterms:modified xsi:type="dcterms:W3CDTF">2020-05-25T03:02:00Z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cef378-a6aa-44c9-b808-28fb30f5a5a6_Enabled">
    <vt:lpwstr>True</vt:lpwstr>
  </property>
  <property fmtid="{D5CDD505-2E9C-101B-9397-08002B2CF9AE}" pid="3" name="MSIP_Label_71cef378-a6aa-44c9-b808-28fb30f5a5a6_SiteId">
    <vt:lpwstr>5c908180-a006-403f-b9be-8829934f08dd</vt:lpwstr>
  </property>
  <property fmtid="{D5CDD505-2E9C-101B-9397-08002B2CF9AE}" pid="4" name="MSIP_Label_71cef378-a6aa-44c9-b808-28fb30f5a5a6_Owner">
    <vt:lpwstr>Heather.MacDonald@ot.govt.nz</vt:lpwstr>
  </property>
  <property fmtid="{D5CDD505-2E9C-101B-9397-08002B2CF9AE}" pid="5" name="MSIP_Label_71cef378-a6aa-44c9-b808-28fb30f5a5a6_SetDate">
    <vt:lpwstr>2020-05-25T02:01:40.4748535Z</vt:lpwstr>
  </property>
  <property fmtid="{D5CDD505-2E9C-101B-9397-08002B2CF9AE}" pid="6" name="MSIP_Label_71cef378-a6aa-44c9-b808-28fb30f5a5a6_Name">
    <vt:lpwstr>In-Confidence</vt:lpwstr>
  </property>
  <property fmtid="{D5CDD505-2E9C-101B-9397-08002B2CF9AE}" pid="7" name="MSIP_Label_71cef378-a6aa-44c9-b808-28fb30f5a5a6_Application">
    <vt:lpwstr>Microsoft Azure Information Protection</vt:lpwstr>
  </property>
  <property fmtid="{D5CDD505-2E9C-101B-9397-08002B2CF9AE}" pid="8" name="MSIP_Label_71cef378-a6aa-44c9-b808-28fb30f5a5a6_ActionId">
    <vt:lpwstr>607948a3-fe93-43b0-9b41-d630f4695a37</vt:lpwstr>
  </property>
  <property fmtid="{D5CDD505-2E9C-101B-9397-08002B2CF9AE}" pid="9" name="MSIP_Label_71cef378-a6aa-44c9-b808-28fb30f5a5a6_Extended_MSFT_Method">
    <vt:lpwstr>Automatic</vt:lpwstr>
  </property>
  <property fmtid="{D5CDD505-2E9C-101B-9397-08002B2CF9AE}" pid="10" name="Sensitivity">
    <vt:lpwstr>In-Confidence</vt:lpwstr>
  </property>
  <property fmtid="{D5CDD505-2E9C-101B-9397-08002B2CF9AE}" pid="11" name="ContentTypeId">
    <vt:lpwstr>0x0101007595F076B16E40469FB7D6AC789519DA</vt:lpwstr>
  </property>
</Properties>
</file>